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b="def" i="def"/>
      <a:tcStyle>
        <a:tcBdr/>
        <a:fill>
          <a:solidFill>
            <a:srgbClr val="EE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E6"/>
          </a:solidFill>
        </a:fill>
      </a:tcStyle>
    </a:wholeTbl>
    <a:band2H>
      <a:tcTxStyle b="def" i="def"/>
      <a:tcStyle>
        <a:tcBdr/>
        <a:fill>
          <a:solidFill>
            <a:srgbClr val="E7E7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ph type="sldImg"/>
          </p:nvPr>
        </p:nvSpPr>
        <p:spPr>
          <a:xfrm>
            <a:off x="1143000" y="685800"/>
            <a:ext cx="4572000" cy="3429000"/>
          </a:xfrm>
          <a:prstGeom prst="rect">
            <a:avLst/>
          </a:prstGeom>
        </p:spPr>
        <p:txBody>
          <a:bodyPr/>
          <a:lstStyle/>
          <a:p>
            <a:pPr/>
          </a:p>
        </p:txBody>
      </p:sp>
      <p:sp>
        <p:nvSpPr>
          <p:cNvPr id="139" name="Shape 13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Times New Roman"/>
      </a:defRPr>
    </a:lvl1pPr>
    <a:lvl2pPr indent="228600" latinLnBrk="0">
      <a:spcBef>
        <a:spcPts val="400"/>
      </a:spcBef>
      <a:defRPr sz="1200">
        <a:latin typeface="+mn-lt"/>
        <a:ea typeface="+mn-ea"/>
        <a:cs typeface="+mn-cs"/>
        <a:sym typeface="Times New Roman"/>
      </a:defRPr>
    </a:lvl2pPr>
    <a:lvl3pPr indent="457200" latinLnBrk="0">
      <a:spcBef>
        <a:spcPts val="400"/>
      </a:spcBef>
      <a:defRPr sz="1200">
        <a:latin typeface="+mn-lt"/>
        <a:ea typeface="+mn-ea"/>
        <a:cs typeface="+mn-cs"/>
        <a:sym typeface="Times New Roman"/>
      </a:defRPr>
    </a:lvl3pPr>
    <a:lvl4pPr indent="685800" latinLnBrk="0">
      <a:spcBef>
        <a:spcPts val="400"/>
      </a:spcBef>
      <a:defRPr sz="1200">
        <a:latin typeface="+mn-lt"/>
        <a:ea typeface="+mn-ea"/>
        <a:cs typeface="+mn-cs"/>
        <a:sym typeface="Times New Roman"/>
      </a:defRPr>
    </a:lvl4pPr>
    <a:lvl5pPr indent="914400" latinLnBrk="0">
      <a:spcBef>
        <a:spcPts val="400"/>
      </a:spcBef>
      <a:defRPr sz="1200">
        <a:latin typeface="+mn-lt"/>
        <a:ea typeface="+mn-ea"/>
        <a:cs typeface="+mn-cs"/>
        <a:sym typeface="Times New Roman"/>
      </a:defRPr>
    </a:lvl5pPr>
    <a:lvl6pPr indent="1143000" latinLnBrk="0">
      <a:spcBef>
        <a:spcPts val="400"/>
      </a:spcBef>
      <a:defRPr sz="1200">
        <a:latin typeface="+mn-lt"/>
        <a:ea typeface="+mn-ea"/>
        <a:cs typeface="+mn-cs"/>
        <a:sym typeface="Times New Roman"/>
      </a:defRPr>
    </a:lvl6pPr>
    <a:lvl7pPr indent="1371600" latinLnBrk="0">
      <a:spcBef>
        <a:spcPts val="400"/>
      </a:spcBef>
      <a:defRPr sz="1200">
        <a:latin typeface="+mn-lt"/>
        <a:ea typeface="+mn-ea"/>
        <a:cs typeface="+mn-cs"/>
        <a:sym typeface="Times New Roman"/>
      </a:defRPr>
    </a:lvl7pPr>
    <a:lvl8pPr indent="1600200" latinLnBrk="0">
      <a:spcBef>
        <a:spcPts val="400"/>
      </a:spcBef>
      <a:defRPr sz="1200">
        <a:latin typeface="+mn-lt"/>
        <a:ea typeface="+mn-ea"/>
        <a:cs typeface="+mn-cs"/>
        <a:sym typeface="Times New Roman"/>
      </a:defRPr>
    </a:lvl8pPr>
    <a:lvl9pPr indent="1828800" latinLnBrk="0">
      <a:spcBef>
        <a:spcPts val="400"/>
      </a:spcBef>
      <a:defRPr sz="1200">
        <a:latin typeface="+mn-lt"/>
        <a:ea typeface="+mn-ea"/>
        <a:cs typeface="+mn-cs"/>
        <a:sym typeface="Times New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4"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5" name="Shape 15"/>
          <p:cNvSpPr/>
          <p:nvPr/>
        </p:nvSpPr>
        <p:spPr>
          <a:xfrm>
            <a:off x="685800" y="1676400"/>
            <a:ext cx="7772400" cy="0"/>
          </a:xfrm>
          <a:prstGeom prst="line">
            <a:avLst/>
          </a:prstGeom>
          <a:ln>
            <a:solidFill>
              <a:schemeClr val="accent2"/>
            </a:solidFill>
          </a:ln>
        </p:spPr>
        <p:txBody>
          <a:bodyPr lIns="45718" tIns="45718" rIns="45718" bIns="45718"/>
          <a:lstStyle/>
          <a:p>
            <a:pPr/>
          </a:p>
        </p:txBody>
      </p:sp>
      <p:sp>
        <p:nvSpPr>
          <p:cNvPr id="16" name="Shape 16"/>
          <p:cNvSpPr/>
          <p:nvPr/>
        </p:nvSpPr>
        <p:spPr>
          <a:xfrm>
            <a:off x="685800" y="5943600"/>
            <a:ext cx="7772400" cy="0"/>
          </a:xfrm>
          <a:prstGeom prst="line">
            <a:avLst/>
          </a:prstGeom>
          <a:ln>
            <a:solidFill>
              <a:schemeClr val="accent2"/>
            </a:solidFill>
          </a:ln>
        </p:spPr>
        <p:txBody>
          <a:bodyPr lIns="45718" tIns="45718" rIns="45718" bIns="45718"/>
          <a:lstStyle/>
          <a:p>
            <a:pPr/>
          </a:p>
        </p:txBody>
      </p:sp>
      <p:sp>
        <p:nvSpPr>
          <p:cNvPr id="17" name="Shape 17"/>
          <p:cNvSpPr/>
          <p:nvPr/>
        </p:nvSpPr>
        <p:spPr>
          <a:xfrm>
            <a:off x="4919662" y="568325"/>
            <a:ext cx="2640014" cy="6248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8" name="Shape 18"/>
          <p:cNvSpPr/>
          <p:nvPr>
            <p:ph type="title"/>
          </p:nvPr>
        </p:nvSpPr>
        <p:spPr>
          <a:xfrm>
            <a:off x="685800" y="1981200"/>
            <a:ext cx="7772400" cy="1143000"/>
          </a:xfrm>
          <a:prstGeom prst="rect">
            <a:avLst/>
          </a:prstGeom>
        </p:spPr>
        <p:txBody>
          <a:bodyPr/>
          <a:lstStyle>
            <a:lvl1pPr algn="ctr"/>
          </a:lstStyle>
          <a:p>
            <a:pPr/>
            <a:r>
              <a:t>Title Text</a:t>
            </a:r>
          </a:p>
        </p:txBody>
      </p:sp>
      <p:sp>
        <p:nvSpPr>
          <p:cNvPr id="19" name="Shape 19"/>
          <p:cNvSpPr/>
          <p:nvPr>
            <p:ph type="body" sz="quarter" idx="1"/>
          </p:nvPr>
        </p:nvSpPr>
        <p:spPr>
          <a:xfrm>
            <a:off x="1371600" y="3429000"/>
            <a:ext cx="6400800" cy="914400"/>
          </a:xfrm>
          <a:prstGeom prst="rect">
            <a:avLst/>
          </a:prstGeom>
        </p:spPr>
        <p:txBody>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4" indent="-233794"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8" indent="-205738"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20" name="Shape 20"/>
          <p:cNvSpPr/>
          <p:nvPr>
            <p:ph type="sldNum" sz="quarter" idx="2"/>
          </p:nvPr>
        </p:nvSpPr>
        <p:spPr>
          <a:xfrm>
            <a:off x="6421210" y="6356350"/>
            <a:ext cx="263980" cy="26923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a:r>
              <a:t>Title Text</a:t>
            </a:r>
          </a:p>
        </p:txBody>
      </p:sp>
      <p:sp>
        <p:nvSpPr>
          <p:cNvPr id="100" name="Shape 100"/>
          <p:cNvSpPr/>
          <p:nvPr>
            <p:ph type="body" idx="1"/>
          </p:nvPr>
        </p:nvSpPr>
        <p:spPr>
          <a:prstGeom prst="rect">
            <a:avLst/>
          </a:prstGeom>
        </p:spPr>
        <p:txBody>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8" name="Shape 108"/>
          <p:cNvSpPr/>
          <p:nvPr>
            <p:ph type="title"/>
          </p:nvPr>
        </p:nvSpPr>
        <p:spPr>
          <a:xfrm>
            <a:off x="6515100" y="115887"/>
            <a:ext cx="1943100" cy="5903915"/>
          </a:xfrm>
          <a:prstGeom prst="rect">
            <a:avLst/>
          </a:prstGeom>
        </p:spPr>
        <p:txBody>
          <a:bodyPr/>
          <a:lstStyle/>
          <a:p>
            <a:pPr/>
            <a:r>
              <a:t>Title Text</a:t>
            </a:r>
          </a:p>
        </p:txBody>
      </p:sp>
      <p:sp>
        <p:nvSpPr>
          <p:cNvPr id="109" name="Shape 109"/>
          <p:cNvSpPr/>
          <p:nvPr>
            <p:ph type="body" idx="1"/>
          </p:nvPr>
        </p:nvSpPr>
        <p:spPr>
          <a:xfrm>
            <a:off x="685800" y="115887"/>
            <a:ext cx="5676900" cy="5903915"/>
          </a:xfrm>
          <a:prstGeom prst="rect">
            <a:avLst/>
          </a:prstGeom>
        </p:spPr>
        <p:txBody>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7" name="Shape 117"/>
          <p:cNvSpPr/>
          <p:nvPr>
            <p:ph type="title"/>
          </p:nvPr>
        </p:nvSpPr>
        <p:spPr>
          <a:prstGeom prst="rect">
            <a:avLst/>
          </a:prstGeom>
        </p:spPr>
        <p:txBody>
          <a:bodyPr/>
          <a:lstStyle/>
          <a:p>
            <a:pPr/>
            <a:r>
              <a:t>Title Text</a:t>
            </a:r>
          </a:p>
        </p:txBody>
      </p:sp>
      <p:sp>
        <p:nvSpPr>
          <p:cNvPr id="118" name="Shape 118"/>
          <p:cNvSpPr/>
          <p:nvPr>
            <p:ph type="body" idx="1"/>
          </p:nvPr>
        </p:nvSpPr>
        <p:spPr>
          <a:prstGeom prst="rect">
            <a:avLst/>
          </a:prstGeom>
        </p:spPr>
        <p:txBody>
          <a:bodyPr/>
          <a:lstStyle>
            <a:lvl1pPr>
              <a:buBlip>
                <a:blip r:embed="rId2"/>
              </a:buBlip>
            </a:lvl1pPr>
            <a:lvl2pPr marL="768925" indent="-311725">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119" name="Shape 11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26" name="image1.png" descr="master05_image002"/>
          <p:cNvPicPr>
            <a:picLocks noChangeAspect="1"/>
          </p:cNvPicPr>
          <p:nvPr/>
        </p:nvPicPr>
        <p:blipFill>
          <a:blip r:embed="rId2">
            <a:extLst/>
          </a:blip>
          <a:stretch>
            <a:fillRect/>
          </a:stretch>
        </p:blipFill>
        <p:spPr>
          <a:xfrm>
            <a:off x="7489825" y="398463"/>
            <a:ext cx="1141413" cy="1033463"/>
          </a:xfrm>
          <a:prstGeom prst="rect">
            <a:avLst/>
          </a:prstGeom>
          <a:ln w="12700">
            <a:miter lim="400000"/>
          </a:ln>
        </p:spPr>
      </p:pic>
      <p:sp>
        <p:nvSpPr>
          <p:cNvPr id="127" name="Shape 127"/>
          <p:cNvSpPr/>
          <p:nvPr/>
        </p:nvSpPr>
        <p:spPr>
          <a:xfrm>
            <a:off x="685800" y="1676400"/>
            <a:ext cx="7772400" cy="0"/>
          </a:xfrm>
          <a:prstGeom prst="line">
            <a:avLst/>
          </a:prstGeom>
          <a:ln>
            <a:solidFill>
              <a:schemeClr val="accent2"/>
            </a:solidFill>
          </a:ln>
        </p:spPr>
        <p:txBody>
          <a:bodyPr lIns="45718" tIns="45718" rIns="45718" bIns="45718"/>
          <a:lstStyle/>
          <a:p>
            <a:pPr/>
          </a:p>
        </p:txBody>
      </p:sp>
      <p:sp>
        <p:nvSpPr>
          <p:cNvPr id="128" name="Shape 128"/>
          <p:cNvSpPr/>
          <p:nvPr/>
        </p:nvSpPr>
        <p:spPr>
          <a:xfrm>
            <a:off x="685800" y="5943600"/>
            <a:ext cx="7772400" cy="0"/>
          </a:xfrm>
          <a:prstGeom prst="line">
            <a:avLst/>
          </a:prstGeom>
          <a:ln>
            <a:solidFill>
              <a:schemeClr val="accent2"/>
            </a:solidFill>
          </a:ln>
        </p:spPr>
        <p:txBody>
          <a:bodyPr lIns="45718" tIns="45718" rIns="45718" bIns="45718"/>
          <a:lstStyle/>
          <a:p>
            <a:pPr/>
          </a:p>
        </p:txBody>
      </p:sp>
      <p:sp>
        <p:nvSpPr>
          <p:cNvPr id="129" name="Shape 129"/>
          <p:cNvSpPr/>
          <p:nvPr/>
        </p:nvSpPr>
        <p:spPr>
          <a:xfrm>
            <a:off x="4919662" y="568325"/>
            <a:ext cx="2640015" cy="6248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spcBef>
                <a:spcPts val="1000"/>
              </a:spcBef>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Politecnico</a:t>
            </a:r>
          </a:p>
          <a:p>
            <a:pPr algn="r">
              <a:defRPr sz="1800">
                <a:effectLst>
                  <a:outerShdw sx="100000" sy="100000" kx="0" ky="0" algn="b" rotWithShape="0" blurRad="38100" dist="38100" dir="2700000">
                    <a:srgbClr val="C0C0C0"/>
                  </a:outerShdw>
                </a:effectLst>
                <a:latin typeface="Trebuchet MS"/>
                <a:ea typeface="Trebuchet MS"/>
                <a:cs typeface="Trebuchet MS"/>
                <a:sym typeface="Trebuchet MS"/>
              </a:defRPr>
            </a:pPr>
            <a:r>
              <a:t>di Milano</a:t>
            </a:r>
          </a:p>
        </p:txBody>
      </p:sp>
      <p:sp>
        <p:nvSpPr>
          <p:cNvPr id="130" name="Shape 130"/>
          <p:cNvSpPr/>
          <p:nvPr>
            <p:ph type="title"/>
          </p:nvPr>
        </p:nvSpPr>
        <p:spPr>
          <a:xfrm>
            <a:off x="685800" y="1981200"/>
            <a:ext cx="7772400" cy="1143000"/>
          </a:xfrm>
          <a:prstGeom prst="rect">
            <a:avLst/>
          </a:prstGeom>
        </p:spPr>
        <p:txBody>
          <a:bodyPr/>
          <a:lstStyle>
            <a:lvl1pPr algn="ctr"/>
          </a:lstStyle>
          <a:p>
            <a:pPr/>
            <a:r>
              <a:t>Title Text</a:t>
            </a:r>
          </a:p>
        </p:txBody>
      </p:sp>
      <p:sp>
        <p:nvSpPr>
          <p:cNvPr id="131" name="Shape 131"/>
          <p:cNvSpPr/>
          <p:nvPr>
            <p:ph type="body" sz="quarter" idx="1"/>
          </p:nvPr>
        </p:nvSpPr>
        <p:spPr>
          <a:xfrm>
            <a:off x="1371600" y="3429000"/>
            <a:ext cx="6400800" cy="914400"/>
          </a:xfrm>
          <a:prstGeom prst="rect">
            <a:avLst/>
          </a:prstGeom>
        </p:spPr>
        <p:txBody>
          <a:bodyPr/>
          <a:lstStyle>
            <a:lvl1pPr marL="0" indent="0" algn="ctr">
              <a:spcBef>
                <a:spcPts val="400"/>
              </a:spcBef>
              <a:buSzTx/>
              <a:buNone/>
              <a:defRPr sz="1800">
                <a:solidFill>
                  <a:srgbClr val="003366"/>
                </a:solidFill>
                <a:effectLst>
                  <a:outerShdw sx="100000" sy="100000" kx="0" ky="0" algn="b" rotWithShape="0" blurRad="38100" dist="38100" dir="2700000">
                    <a:srgbClr val="C0C0C0"/>
                  </a:outerShdw>
                </a:effectLst>
              </a:defRPr>
            </a:lvl1pPr>
            <a:lvl2pPr marL="690994" indent="-233794" algn="ctr">
              <a:spcBef>
                <a:spcPts val="400"/>
              </a:spcBef>
              <a:buBlip>
                <a:blip r:embed="rId3"/>
              </a:buBlip>
              <a:defRPr sz="1800">
                <a:solidFill>
                  <a:srgbClr val="003366"/>
                </a:solidFill>
                <a:effectLst>
                  <a:outerShdw sx="100000" sy="100000" kx="0" ky="0" algn="b" rotWithShape="0" blurRad="38100" dist="38100" dir="2700000">
                    <a:srgbClr val="C0C0C0"/>
                  </a:outerShdw>
                </a:effectLst>
              </a:defRPr>
            </a:lvl2pPr>
            <a:lvl3pPr marL="1120138" indent="-205738" algn="ctr">
              <a:spcBef>
                <a:spcPts val="400"/>
              </a:spcBef>
              <a:buBlip>
                <a:blip r:embed="rId4"/>
              </a:buBlip>
              <a:defRPr sz="1800">
                <a:solidFill>
                  <a:srgbClr val="003366"/>
                </a:solidFill>
                <a:effectLst>
                  <a:outerShdw sx="100000" sy="100000" kx="0" ky="0" algn="b" rotWithShape="0" blurRad="38100" dist="38100" dir="2700000">
                    <a:srgbClr val="C0C0C0"/>
                  </a:outerShdw>
                </a:effectLst>
              </a:defRPr>
            </a:lvl3pPr>
            <a:lvl4pPr marL="1600200" indent="-228600" algn="ctr">
              <a:spcBef>
                <a:spcPts val="400"/>
              </a:spcBef>
              <a:defRPr sz="1800">
                <a:solidFill>
                  <a:srgbClr val="003366"/>
                </a:solidFill>
                <a:effectLst>
                  <a:outerShdw sx="100000" sy="100000" kx="0" ky="0" algn="b" rotWithShape="0" blurRad="38100" dist="38100" dir="2700000">
                    <a:srgbClr val="C0C0C0"/>
                  </a:outerShdw>
                </a:effectLst>
              </a:defRPr>
            </a:lvl4pPr>
            <a:lvl5pPr marL="2085975" indent="-257175" algn="ctr">
              <a:spcBef>
                <a:spcPts val="400"/>
              </a:spcBef>
              <a:defRPr sz="1800">
                <a:solidFill>
                  <a:srgbClr val="003366"/>
                </a:solidFill>
                <a:effectLst>
                  <a:outerShdw sx="100000" sy="100000" kx="0" ky="0" algn="b" rotWithShape="0" blurRad="38100" dist="38100" dir="2700000">
                    <a:srgbClr val="C0C0C0"/>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32" name="Shape 132"/>
          <p:cNvSpPr/>
          <p:nvPr>
            <p:ph type="sldNum" sz="quarter" idx="2"/>
          </p:nvPr>
        </p:nvSpPr>
        <p:spPr>
          <a:xfrm>
            <a:off x="6421210" y="6356350"/>
            <a:ext cx="263980" cy="26923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a:r>
              <a:t>Title Text</a:t>
            </a:r>
          </a:p>
        </p:txBody>
      </p:sp>
      <p:sp>
        <p:nvSpPr>
          <p:cNvPr id="28" name="Shape 28"/>
          <p:cNvSpPr/>
          <p:nvPr>
            <p:ph type="body" idx="1"/>
          </p:nvPr>
        </p:nvSpPr>
        <p:spPr>
          <a:prstGeom prst="rect">
            <a:avLst/>
          </a:prstGeom>
        </p:spPr>
        <p:txBody>
          <a:bodyPr/>
          <a:lstStyle>
            <a:lvl1pPr>
              <a:buBlip>
                <a:blip r:embed="rId2"/>
              </a:buBlip>
            </a:lvl1pPr>
            <a:lvl2pPr>
              <a:buBlip>
                <a:blip r:embed="rId3"/>
              </a:buBlip>
            </a:lvl2pPr>
            <a:lvl3pPr>
              <a:buBlip>
                <a:blip r:embed="rId4"/>
              </a:buBlip>
            </a:lvl3p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6" name="Shape 36"/>
          <p:cNvSpPr/>
          <p:nvPr>
            <p:ph type="title"/>
          </p:nvPr>
        </p:nvSpPr>
        <p:spPr>
          <a:xfrm>
            <a:off x="722312" y="4406900"/>
            <a:ext cx="7772401" cy="1362075"/>
          </a:xfrm>
          <a:prstGeom prst="rect">
            <a:avLst/>
          </a:prstGeom>
        </p:spPr>
        <p:txBody>
          <a:bodyPr anchor="t"/>
          <a:lstStyle>
            <a:lvl1pPr>
              <a:defRPr b="1" cap="all" sz="4000"/>
            </a:lvl1pPr>
          </a:lstStyle>
          <a:p>
            <a:pPr/>
            <a:r>
              <a:t>Title Text</a:t>
            </a:r>
          </a:p>
        </p:txBody>
      </p:sp>
      <p:sp>
        <p:nvSpPr>
          <p:cNvPr id="37" name="Shape 37"/>
          <p:cNvSpPr/>
          <p:nvPr>
            <p:ph type="body" sz="quarter" idx="1"/>
          </p:nvPr>
        </p:nvSpPr>
        <p:spPr>
          <a:xfrm>
            <a:off x="722312" y="2906713"/>
            <a:ext cx="7772401" cy="1500189"/>
          </a:xfrm>
          <a:prstGeom prst="rect">
            <a:avLst/>
          </a:prstGeom>
        </p:spPr>
        <p:txBody>
          <a:bodyPr anchor="b"/>
          <a:lstStyle>
            <a:lvl1pPr marL="0" indent="0">
              <a:spcBef>
                <a:spcPts val="400"/>
              </a:spcBef>
              <a:buSzTx/>
              <a:buNone/>
              <a:defRPr sz="2000"/>
            </a:lvl1pPr>
            <a:lvl2pPr marL="0" indent="0">
              <a:spcBef>
                <a:spcPts val="400"/>
              </a:spcBef>
              <a:buSzTx/>
              <a:buNone/>
              <a:defRPr sz="2000"/>
            </a:lvl2pPr>
            <a:lvl3pPr marL="0" indent="0">
              <a:spcBef>
                <a:spcPts val="400"/>
              </a:spcBef>
              <a:buSzTx/>
              <a:buNone/>
              <a:defRPr sz="2000"/>
            </a:lvl3pPr>
            <a:lvl4pPr marL="0" indent="0">
              <a:spcBef>
                <a:spcPts val="400"/>
              </a:spcBef>
              <a:buSzTx/>
              <a:buNone/>
              <a:defRPr sz="2000"/>
            </a:lvl4pPr>
            <a:lvl5pPr marL="0" indent="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8" name="Shape 3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a:r>
              <a:t>Title Text</a:t>
            </a:r>
          </a:p>
        </p:txBody>
      </p:sp>
      <p:sp>
        <p:nvSpPr>
          <p:cNvPr id="46" name="Shape 46"/>
          <p:cNvSpPr/>
          <p:nvPr>
            <p:ph type="body" sz="half" idx="1"/>
          </p:nvPr>
        </p:nvSpPr>
        <p:spPr>
          <a:xfrm>
            <a:off x="685800" y="1238250"/>
            <a:ext cx="3810000" cy="4781550"/>
          </a:xfrm>
          <a:prstGeom prst="rect">
            <a:avLst/>
          </a:prstGeom>
        </p:spPr>
        <p:txBody>
          <a:bodyPr/>
          <a:lstStyle>
            <a:lvl1pPr>
              <a:spcBef>
                <a:spcPts val="600"/>
              </a:spcBef>
              <a:buBlip>
                <a:blip r:embed="rId2"/>
              </a:buBlip>
              <a:defRPr sz="2800"/>
            </a:lvl1pPr>
            <a:lvl2pPr marL="790575" indent="-333375">
              <a:spcBef>
                <a:spcPts val="600"/>
              </a:spcBef>
              <a:buBlip>
                <a:blip r:embed="rId3"/>
              </a:buBlip>
              <a:defRPr sz="2800"/>
            </a:lvl2pPr>
            <a:lvl3pPr marL="1234438" indent="-320038">
              <a:spcBef>
                <a:spcPts val="600"/>
              </a:spcBef>
              <a:buBlip>
                <a:blip r:embed="rId4"/>
              </a:buBlip>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7" name="Shape 4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4" name="Shape 54"/>
          <p:cNvSpPr/>
          <p:nvPr>
            <p:ph type="title"/>
          </p:nvPr>
        </p:nvSpPr>
        <p:spPr>
          <a:xfrm>
            <a:off x="457200" y="274638"/>
            <a:ext cx="8229600" cy="1143001"/>
          </a:xfrm>
          <a:prstGeom prst="rect">
            <a:avLst/>
          </a:prstGeom>
        </p:spPr>
        <p:txBody>
          <a:bodyPr/>
          <a:lstStyle/>
          <a:p>
            <a:pPr/>
            <a:r>
              <a:t>Title Text</a:t>
            </a:r>
          </a:p>
        </p:txBody>
      </p:sp>
      <p:sp>
        <p:nvSpPr>
          <p:cNvPr id="55" name="Shape 55"/>
          <p:cNvSpPr/>
          <p:nvPr>
            <p:ph type="body" sz="quarter" idx="1"/>
          </p:nvPr>
        </p:nvSpPr>
        <p:spPr>
          <a:xfrm>
            <a:off x="457200" y="1535112"/>
            <a:ext cx="4040188" cy="639763"/>
          </a:xfrm>
          <a:prstGeom prst="rect">
            <a:avLst/>
          </a:prstGeom>
        </p:spPr>
        <p:txBody>
          <a:bodyPr anchor="b"/>
          <a:lstStyle>
            <a:lvl1pPr marL="0" indent="0">
              <a:buSzTx/>
              <a:buNone/>
              <a:defRPr b="1"/>
            </a:lvl1pPr>
            <a:lvl2pPr marL="0" indent="0">
              <a:buSzTx/>
              <a:buNone/>
              <a:defRPr b="1"/>
            </a:lvl2pPr>
            <a:lvl3pPr marL="0" indent="0">
              <a:buSzTx/>
              <a:buNone/>
              <a:defRPr b="1"/>
            </a:lvl3pPr>
            <a:lvl4pPr marL="0" indent="0">
              <a:buSzTx/>
              <a:buNone/>
              <a:defRPr b="1"/>
            </a:lvl4pPr>
            <a:lvl5pPr marL="0" indent="0">
              <a:buSzTx/>
              <a:buNone/>
              <a:defRPr b="1"/>
            </a:lvl5p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body" sz="quarter" idx="13"/>
          </p:nvPr>
        </p:nvSpPr>
        <p:spPr>
          <a:xfrm>
            <a:off x="4645025" y="1535112"/>
            <a:ext cx="4041775" cy="639764"/>
          </a:xfrm>
          <a:prstGeom prst="rect">
            <a:avLst/>
          </a:prstGeom>
        </p:spPr>
        <p:txBody>
          <a:bodyPr anchor="b"/>
          <a:lstStyle/>
          <a:p>
            <a:pPr>
              <a:buBlip>
                <a:blip r:embed="rId2"/>
              </a:buBlip>
            </a:pP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a:r>
              <a:t>Title Text</a:t>
            </a:r>
          </a:p>
        </p:txBody>
      </p:sp>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2" name="Shape 7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9" name="Shape 79"/>
          <p:cNvSpPr/>
          <p:nvPr>
            <p:ph type="title"/>
          </p:nvPr>
        </p:nvSpPr>
        <p:spPr>
          <a:xfrm>
            <a:off x="457200" y="273050"/>
            <a:ext cx="3008315" cy="1162050"/>
          </a:xfrm>
          <a:prstGeom prst="rect">
            <a:avLst/>
          </a:prstGeom>
        </p:spPr>
        <p:txBody>
          <a:bodyPr anchor="b"/>
          <a:lstStyle>
            <a:lvl1pPr>
              <a:defRPr b="1" sz="2000"/>
            </a:lvl1pPr>
          </a:lstStyle>
          <a:p>
            <a:pPr/>
            <a:r>
              <a:t>Title Text</a:t>
            </a:r>
          </a:p>
        </p:txBody>
      </p:sp>
      <p:sp>
        <p:nvSpPr>
          <p:cNvPr id="80" name="Shape 80"/>
          <p:cNvSpPr/>
          <p:nvPr>
            <p:ph type="body" idx="1"/>
          </p:nvPr>
        </p:nvSpPr>
        <p:spPr>
          <a:xfrm>
            <a:off x="3575050" y="273050"/>
            <a:ext cx="5111750" cy="5853113"/>
          </a:xfrm>
          <a:prstGeom prst="rect">
            <a:avLst/>
          </a:prstGeom>
        </p:spPr>
        <p:txBody>
          <a:bodyPr/>
          <a:lstStyle>
            <a:lvl1pPr>
              <a:spcBef>
                <a:spcPts val="700"/>
              </a:spcBef>
              <a:buBlip>
                <a:blip r:embed="rId2"/>
              </a:buBlip>
              <a:defRPr sz="3200"/>
            </a:lvl1pPr>
            <a:lvl2pPr marL="783771" indent="-326571">
              <a:spcBef>
                <a:spcPts val="700"/>
              </a:spcBef>
              <a:buBlip>
                <a:blip r:embed="rId3"/>
              </a:buBlip>
              <a:defRPr sz="3200"/>
            </a:lvl2pPr>
            <a:lvl3pPr marL="1219200" indent="-304800">
              <a:spcBef>
                <a:spcPts val="700"/>
              </a:spcBef>
              <a:buBlip>
                <a:blip r:embed="rId4"/>
              </a:buBlip>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ph type="body" sz="half" idx="13"/>
          </p:nvPr>
        </p:nvSpPr>
        <p:spPr>
          <a:xfrm>
            <a:off x="457198" y="1435100"/>
            <a:ext cx="3008317" cy="4691063"/>
          </a:xfrm>
          <a:prstGeom prst="rect">
            <a:avLst/>
          </a:prstGeom>
        </p:spPr>
        <p:txBody>
          <a:bodyPr/>
          <a:lstStyle/>
          <a:p>
            <a:pPr>
              <a:buBlip>
                <a:blip r:embed="rId2"/>
              </a:buBlip>
            </a:pPr>
          </a:p>
        </p:txBody>
      </p:sp>
      <p:sp>
        <p:nvSpPr>
          <p:cNvPr id="82" name="Shape 8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9" name="Shape 89"/>
          <p:cNvSpPr/>
          <p:nvPr>
            <p:ph type="title"/>
          </p:nvPr>
        </p:nvSpPr>
        <p:spPr>
          <a:xfrm>
            <a:off x="1792288" y="4800600"/>
            <a:ext cx="5486402" cy="566738"/>
          </a:xfrm>
          <a:prstGeom prst="rect">
            <a:avLst/>
          </a:prstGeom>
        </p:spPr>
        <p:txBody>
          <a:bodyPr anchor="b"/>
          <a:lstStyle>
            <a:lvl1pPr>
              <a:defRPr b="1" sz="2000"/>
            </a:lvl1pPr>
          </a:lstStyle>
          <a:p>
            <a:pPr/>
            <a:r>
              <a:t>Title Text</a:t>
            </a:r>
          </a:p>
        </p:txBody>
      </p:sp>
      <p:sp>
        <p:nvSpPr>
          <p:cNvPr id="90" name="Shape 90"/>
          <p:cNvSpPr/>
          <p:nvPr>
            <p:ph type="pic" sz="half" idx="13"/>
          </p:nvPr>
        </p:nvSpPr>
        <p:spPr>
          <a:xfrm>
            <a:off x="1792288" y="612775"/>
            <a:ext cx="5486402" cy="4114800"/>
          </a:xfrm>
          <a:prstGeom prst="rect">
            <a:avLst/>
          </a:prstGeom>
        </p:spPr>
        <p:txBody>
          <a:bodyPr lIns="91439" tIns="45719" rIns="91439" bIns="45719">
            <a:noAutofit/>
          </a:bodyPr>
          <a:lstStyle/>
          <a:p>
            <a:pPr/>
          </a:p>
        </p:txBody>
      </p:sp>
      <p:sp>
        <p:nvSpPr>
          <p:cNvPr id="91" name="Shape 91"/>
          <p:cNvSpPr/>
          <p:nvPr>
            <p:ph type="body" sz="quarter" idx="1"/>
          </p:nvPr>
        </p:nvSpPr>
        <p:spPr>
          <a:xfrm>
            <a:off x="1792288" y="5367337"/>
            <a:ext cx="5486402" cy="804864"/>
          </a:xfrm>
          <a:prstGeom prst="rect">
            <a:avLst/>
          </a:prstGeom>
        </p:spPr>
        <p:txBody>
          <a:bodyPr/>
          <a:lstStyle>
            <a:lvl1pPr marL="0" indent="0">
              <a:spcBef>
                <a:spcPts val="300"/>
              </a:spcBef>
              <a:buSzTx/>
              <a:buNone/>
              <a:defRPr sz="1400"/>
            </a:lvl1pPr>
            <a:lvl2pPr marL="0" indent="0">
              <a:spcBef>
                <a:spcPts val="300"/>
              </a:spcBef>
              <a:buSzTx/>
              <a:buNone/>
              <a:defRPr sz="1400"/>
            </a:lvl2pPr>
            <a:lvl3pPr marL="0" indent="0">
              <a:spcBef>
                <a:spcPts val="300"/>
              </a:spcBef>
              <a:buSzTx/>
              <a:buNone/>
              <a:defRPr sz="1400"/>
            </a:lvl3pPr>
            <a:lvl4pPr marL="0" indent="0">
              <a:spcBef>
                <a:spcPts val="300"/>
              </a:spcBef>
              <a:buSzTx/>
              <a:buNone/>
              <a:defRPr sz="1400"/>
            </a:lvl4pPr>
            <a:lvl5pPr marL="0" indent="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ng" descr="master05_image002"/>
          <p:cNvPicPr>
            <a:picLocks noChangeAspect="1"/>
          </p:cNvPicPr>
          <p:nvPr/>
        </p:nvPicPr>
        <p:blipFill>
          <a:blip r:embed="rId2">
            <a:extLst/>
          </a:blip>
          <a:stretch>
            <a:fillRect/>
          </a:stretch>
        </p:blipFill>
        <p:spPr>
          <a:xfrm>
            <a:off x="7489825" y="98425"/>
            <a:ext cx="1141413" cy="1033463"/>
          </a:xfrm>
          <a:prstGeom prst="rect">
            <a:avLst/>
          </a:prstGeom>
          <a:ln w="12700">
            <a:miter lim="400000"/>
          </a:ln>
        </p:spPr>
      </p:pic>
      <p:sp>
        <p:nvSpPr>
          <p:cNvPr id="3" name="Shape 3"/>
          <p:cNvSpPr/>
          <p:nvPr/>
        </p:nvSpPr>
        <p:spPr>
          <a:xfrm>
            <a:off x="685800" y="6248400"/>
            <a:ext cx="7772400" cy="0"/>
          </a:xfrm>
          <a:prstGeom prst="line">
            <a:avLst/>
          </a:prstGeom>
          <a:ln>
            <a:solidFill>
              <a:schemeClr val="accent2"/>
            </a:solidFill>
          </a:ln>
        </p:spPr>
        <p:txBody>
          <a:bodyPr lIns="45718" tIns="45718" rIns="45718" bIns="45718"/>
          <a:lstStyle/>
          <a:p>
            <a:pPr/>
          </a:p>
        </p:txBody>
      </p:sp>
      <p:sp>
        <p:nvSpPr>
          <p:cNvPr id="4" name="Shape 4"/>
          <p:cNvSpPr/>
          <p:nvPr/>
        </p:nvSpPr>
        <p:spPr>
          <a:xfrm>
            <a:off x="685800" y="1054100"/>
            <a:ext cx="7772400" cy="0"/>
          </a:xfrm>
          <a:prstGeom prst="line">
            <a:avLst/>
          </a:prstGeom>
          <a:ln>
            <a:solidFill>
              <a:schemeClr val="accent2"/>
            </a:solidFill>
          </a:ln>
        </p:spPr>
        <p:txBody>
          <a:bodyPr lIns="45718" tIns="45718" rIns="45718" bIns="45718"/>
          <a:lstStyle/>
          <a:p>
            <a:pPr/>
          </a:p>
        </p:txBody>
      </p:sp>
      <p:sp>
        <p:nvSpPr>
          <p:cNvPr id="5" name="Shape 5"/>
          <p:cNvSpPr/>
          <p:nvPr>
            <p:ph type="title"/>
          </p:nvPr>
        </p:nvSpPr>
        <p:spPr>
          <a:xfrm>
            <a:off x="1698625" y="115887"/>
            <a:ext cx="5678488" cy="8382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6" name="Shape 6"/>
          <p:cNvSpPr/>
          <p:nvPr>
            <p:ph type="body" idx="1"/>
          </p:nvPr>
        </p:nvSpPr>
        <p:spPr>
          <a:xfrm>
            <a:off x="685800" y="1238250"/>
            <a:ext cx="7772400" cy="47815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buBlip>
                <a:blip r:embed="rId3"/>
              </a:buBlip>
            </a:lvl1pPr>
            <a:lvl2pPr>
              <a:buBlip>
                <a:blip r:embed="rId4"/>
              </a:buBlip>
            </a:lvl2pPr>
            <a:lvl3pPr>
              <a:buBlip>
                <a:blip r:embed="rId5"/>
              </a:buBlip>
            </a:lvl3pPr>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4440010" y="6337300"/>
            <a:ext cx="263980" cy="269238"/>
          </a:xfrm>
          <a:prstGeom prst="rect">
            <a:avLst/>
          </a:prstGeom>
          <a:ln w="12700">
            <a:miter lim="400000"/>
          </a:ln>
        </p:spPr>
        <p:txBody>
          <a:bodyPr wrap="none" lIns="45718" tIns="45718" rIns="45718" bIns="45718">
            <a:spAutoFit/>
          </a:bodyPr>
          <a:lstStyle>
            <a:lvl1pPr algn="ctr">
              <a:defRPr sz="1200">
                <a:solidFill>
                  <a:srgbClr val="003366"/>
                </a:solidFill>
                <a:effectLst>
                  <a:outerShdw sx="100000" sy="100000" kx="0" ky="0" algn="b" rotWithShape="0" blurRad="38100" dist="38100" dir="2700000">
                    <a:srgbClr val="C0C0C0"/>
                  </a:outerShdw>
                </a:effectLst>
                <a:latin typeface="Trebuchet MS"/>
                <a:ea typeface="Trebuchet MS"/>
                <a:cs typeface="Trebuchet MS"/>
                <a:sym typeface="Trebuchet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003366"/>
          </a:solidFill>
          <a:effectLst>
            <a:outerShdw sx="100000" sy="100000" kx="0" ky="0" algn="b" rotWithShape="0" blurRad="38100" dist="38100" dir="2700000">
              <a:srgbClr val="C0C0C0"/>
            </a:outerShdw>
          </a:effectLst>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60000"/>
        <a:buFontTx/>
        <a:buBlip>
          <a:blip r:embed="rId3"/>
        </a:buBlip>
        <a:tabLst/>
        <a:defRPr b="0" baseline="0" cap="none" i="0" spc="0" strike="noStrike" sz="2400" u="none">
          <a:ln>
            <a:noFill/>
          </a:ln>
          <a:solidFill>
            <a:srgbClr val="000000"/>
          </a:solidFill>
          <a:uFillTx/>
          <a:latin typeface="Arial"/>
          <a:ea typeface="Arial"/>
          <a:cs typeface="Arial"/>
          <a:sym typeface="Arial"/>
        </a:defRPr>
      </a:lvl1pPr>
      <a:lvl2pPr marL="768926" marR="0" indent="-311726" algn="l" defTabSz="914400" rtl="0" latinLnBrk="0">
        <a:lnSpc>
          <a:spcPct val="100000"/>
        </a:lnSpc>
        <a:spcBef>
          <a:spcPts val="500"/>
        </a:spcBef>
        <a:spcAft>
          <a:spcPts val="0"/>
        </a:spcAft>
        <a:buClrTx/>
        <a:buSzPct val="75000"/>
        <a:buFontTx/>
        <a:buBlip>
          <a:blip r:embed="rId4"/>
        </a:buBlip>
        <a:tabLst/>
        <a:defRPr b="0" baseline="0" cap="none" i="0" spc="0" strike="noStrike" sz="2400" u="none">
          <a:ln>
            <a:noFill/>
          </a:ln>
          <a:solidFill>
            <a:srgbClr val="000000"/>
          </a:solidFill>
          <a:uFillTx/>
          <a:latin typeface="Arial"/>
          <a:ea typeface="Arial"/>
          <a:cs typeface="Arial"/>
          <a:sym typeface="Arial"/>
        </a:defRPr>
      </a:lvl2pPr>
      <a:lvl3pPr marL="1188719" marR="0" indent="-274319" algn="l" defTabSz="914400" rtl="0" latinLnBrk="0">
        <a:lnSpc>
          <a:spcPct val="100000"/>
        </a:lnSpc>
        <a:spcBef>
          <a:spcPts val="500"/>
        </a:spcBef>
        <a:spcAft>
          <a:spcPts val="0"/>
        </a:spcAft>
        <a:buClrTx/>
        <a:buSzPct val="70000"/>
        <a:buFontTx/>
        <a:buBlip>
          <a:blip r:embed="rId5"/>
        </a:buBlip>
        <a:tabLst/>
        <a:defRPr b="0" baseline="0" cap="none" i="0" spc="0" strike="noStrike" sz="2400" u="none">
          <a:ln>
            <a:noFill/>
          </a:ln>
          <a:solidFill>
            <a:srgbClr val="000000"/>
          </a:solidFill>
          <a:uFillTx/>
          <a:latin typeface="Arial"/>
          <a:ea typeface="Arial"/>
          <a:cs typeface="Arial"/>
          <a:sym typeface="Arial"/>
        </a:defRPr>
      </a:lvl3pPr>
      <a:lvl4pPr marL="1676400" marR="0" indent="-3048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4pPr>
      <a:lvl5pPr marL="21717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5pPr>
      <a:lvl6pPr marL="26289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6pPr>
      <a:lvl7pPr marL="30861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7pPr>
      <a:lvl8pPr marL="35433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8pPr>
      <a:lvl9pPr marL="4000500" marR="0" indent="-342900" algn="l" defTabSz="914400" rtl="0" latinLnBrk="0">
        <a:lnSpc>
          <a:spcPct val="100000"/>
        </a:lnSpc>
        <a:spcBef>
          <a:spcPts val="500"/>
        </a:spcBef>
        <a:spcAft>
          <a:spcPts val="0"/>
        </a:spcAft>
        <a:buClrTx/>
        <a:buSzPct val="100000"/>
        <a:buFontTx/>
        <a:buChar char="»"/>
        <a:tabLst/>
        <a:defRPr b="0" baseline="0" cap="none" i="0" spc="0" strike="noStrike" sz="2400" u="none">
          <a:ln>
            <a:noFill/>
          </a:ln>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1pPr>
      <a:lvl2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2pPr>
      <a:lvl3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3pPr>
      <a:lvl4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4pPr>
      <a:lvl5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5pPr>
      <a:lvl6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6pPr>
      <a:lvl7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7pPr>
      <a:lvl8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8pPr>
      <a:lvl9pPr marL="0" marR="0" indent="0" algn="ct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effectLst>
            <a:outerShdw sx="100000" sy="100000" kx="0" ky="0" algn="b" rotWithShape="0" blurRad="38100" dist="38100" dir="2700000">
              <a:srgbClr val="C0C0C0"/>
            </a:outerShdw>
          </a:effectLst>
          <a:uFillTx/>
          <a:latin typeface="+mn-lt"/>
          <a:ea typeface="+mn-ea"/>
          <a:cs typeface="+mn-cs"/>
          <a:sym typeface="Trebuchet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 Id="rId3" Type="http://schemas.openxmlformats.org/officeDocument/2006/relationships/image" Target="../media/image2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 Id="rId3" Type="http://schemas.openxmlformats.org/officeDocument/2006/relationships/image" Target="../media/image2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xfrm>
            <a:off x="685800" y="2101850"/>
            <a:ext cx="7772400" cy="889000"/>
          </a:xfrm>
          <a:prstGeom prst="rect">
            <a:avLst/>
          </a:prstGeom>
        </p:spPr>
        <p:txBody>
          <a:bodyPr/>
          <a:lstStyle>
            <a:lvl1pPr>
              <a:defRPr sz="3200"/>
            </a:lvl1pPr>
          </a:lstStyle>
          <a:p>
            <a:pPr/>
            <a:r>
              <a:t>Power Enjoy Project</a:t>
            </a:r>
          </a:p>
        </p:txBody>
      </p:sp>
      <p:sp>
        <p:nvSpPr>
          <p:cNvPr id="142" name="Shape 142"/>
          <p:cNvSpPr/>
          <p:nvPr>
            <p:ph type="body" sz="quarter" idx="1"/>
          </p:nvPr>
        </p:nvSpPr>
        <p:spPr>
          <a:xfrm>
            <a:off x="6431360" y="5013176"/>
            <a:ext cx="2023647" cy="914402"/>
          </a:xfrm>
          <a:prstGeom prst="rect">
            <a:avLst/>
          </a:prstGeom>
        </p:spPr>
        <p:txBody>
          <a:bodyPr/>
          <a:lstStyle/>
          <a:p>
            <a:pPr algn="l" defTabSz="640079">
              <a:spcBef>
                <a:spcPts val="300"/>
              </a:spcBef>
              <a:defRPr sz="1200">
                <a:effectLst>
                  <a:outerShdw sx="100000" sy="100000" kx="0" ky="0" algn="b" rotWithShape="0" blurRad="25400" dist="26669" dir="2700000">
                    <a:srgbClr val="C0C0C0"/>
                  </a:outerShdw>
                </a:effectLst>
              </a:defRPr>
            </a:pPr>
            <a:r>
              <a:t>Project Team:</a:t>
            </a:r>
          </a:p>
          <a:p>
            <a:pPr algn="l" defTabSz="640079">
              <a:spcBef>
                <a:spcPts val="300"/>
              </a:spcBef>
              <a:defRPr sz="1200">
                <a:effectLst>
                  <a:outerShdw sx="100000" sy="100000" kx="0" ky="0" algn="b" rotWithShape="0" blurRad="25400" dist="26669" dir="2700000">
                    <a:srgbClr val="C0C0C0"/>
                  </a:outerShdw>
                </a:effectLst>
              </a:defRPr>
            </a:pPr>
            <a:r>
              <a:t>Marco FERNI</a:t>
            </a:r>
          </a:p>
          <a:p>
            <a:pPr algn="l" defTabSz="640079">
              <a:spcBef>
                <a:spcPts val="300"/>
              </a:spcBef>
              <a:defRPr sz="1200">
                <a:effectLst>
                  <a:outerShdw sx="100000" sy="100000" kx="0" ky="0" algn="b" rotWithShape="0" blurRad="25400" dist="26669" dir="2700000">
                    <a:srgbClr val="C0C0C0"/>
                  </a:outerShdw>
                </a:effectLst>
              </a:defRPr>
            </a:pPr>
            <a:r>
              <a:t>Angelo Claudio RE</a:t>
            </a:r>
          </a:p>
          <a:p>
            <a:pPr algn="l" defTabSz="640079">
              <a:spcBef>
                <a:spcPts val="300"/>
              </a:spcBef>
              <a:defRPr sz="1200">
                <a:effectLst>
                  <a:outerShdw sx="100000" sy="100000" kx="0" ky="0" algn="b" rotWithShape="0" blurRad="25400" dist="26669" dir="2700000">
                    <a:srgbClr val="C0C0C0"/>
                  </a:outerShdw>
                </a:effectLst>
              </a:defRPr>
            </a:pPr>
            <a:r>
              <a:t>Gabriele TERMIGNONE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Num" sz="quarter" idx="4294967295"/>
          </p:nvPr>
        </p:nvSpPr>
        <p:spPr>
          <a:xfrm>
            <a:off x="4440009"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Shape 174"/>
          <p:cNvSpPr/>
          <p:nvPr>
            <p:ph type="title"/>
          </p:nvPr>
        </p:nvSpPr>
        <p:spPr>
          <a:xfrm>
            <a:off x="685800" y="2101850"/>
            <a:ext cx="7772400" cy="889000"/>
          </a:xfrm>
          <a:prstGeom prst="rect">
            <a:avLst/>
          </a:prstGeom>
        </p:spPr>
        <p:txBody>
          <a:bodyPr/>
          <a:lstStyle>
            <a:lvl1pPr>
              <a:defRPr sz="3200"/>
            </a:lvl1pPr>
          </a:lstStyle>
          <a:p>
            <a:pPr/>
            <a:r>
              <a:t>Scenarios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1698623" y="115887"/>
            <a:ext cx="5678492" cy="838201"/>
          </a:xfrm>
          <a:prstGeom prst="rect">
            <a:avLst/>
          </a:prstGeom>
        </p:spPr>
        <p:txBody>
          <a:bodyPr/>
          <a:lstStyle/>
          <a:p>
            <a:pPr/>
            <a:r>
              <a:t>Scenarios</a:t>
            </a:r>
          </a:p>
        </p:txBody>
      </p:sp>
      <p:sp>
        <p:nvSpPr>
          <p:cNvPr id="177" name="Shape 177"/>
          <p:cNvSpPr/>
          <p:nvPr>
            <p:ph type="body" idx="1"/>
          </p:nvPr>
        </p:nvSpPr>
        <p:spPr>
          <a:prstGeom prst="rect">
            <a:avLst/>
          </a:prstGeom>
        </p:spPr>
        <p:txBody>
          <a:bodyPr/>
          <a:lstStyle/>
          <a:p>
            <a:pPr marL="0" indent="0">
              <a:lnSpc>
                <a:spcPct val="120000"/>
              </a:lnSpc>
              <a:buSzTx/>
              <a:buNone/>
              <a:defRPr sz="1600"/>
            </a:pPr>
            <a:r>
              <a:t>We identified 5 possibile scenarios:</a:t>
            </a:r>
          </a:p>
          <a:p>
            <a:pPr>
              <a:lnSpc>
                <a:spcPct val="120000"/>
              </a:lnSpc>
              <a:buBlip>
                <a:blip r:embed="rId2"/>
              </a:buBlip>
              <a:defRPr sz="1600"/>
            </a:pPr>
            <a:r>
              <a:t>“Deal with the strike”: when a public transport strike forces us to find an alternative way for our travel.</a:t>
            </a:r>
          </a:p>
          <a:p>
            <a:pPr>
              <a:lnSpc>
                <a:spcPct val="120000"/>
              </a:lnSpc>
              <a:buBlip>
                <a:blip r:embed="rId2"/>
              </a:buBlip>
              <a:defRPr sz="1600"/>
            </a:pPr>
            <a:r>
              <a:t>“Friends in saving”: choosing a cheap way when no others budget-friendly choices are available.</a:t>
            </a:r>
          </a:p>
          <a:p>
            <a:pPr>
              <a:lnSpc>
                <a:spcPct val="120000"/>
              </a:lnSpc>
              <a:buBlip>
                <a:blip r:embed="rId2"/>
              </a:buBlip>
              <a:defRPr sz="1600"/>
            </a:pPr>
            <a:r>
              <a:t>“A busy businessman”: what happens when you reserve a car but don’t pick it up?</a:t>
            </a:r>
          </a:p>
          <a:p>
            <a:pPr>
              <a:lnSpc>
                <a:spcPct val="120000"/>
              </a:lnSpc>
              <a:buBlip>
                <a:blip r:embed="rId2"/>
              </a:buBlip>
              <a:defRPr sz="1600"/>
            </a:pPr>
            <a:r>
              <a:t>“Desperate housewife”: and what about people who weight more comfort than saving.</a:t>
            </a:r>
          </a:p>
          <a:p>
            <a:pPr>
              <a:lnSpc>
                <a:spcPct val="120000"/>
              </a:lnSpc>
              <a:buBlip>
                <a:blip r:embed="rId2"/>
              </a:buBlip>
              <a:defRPr sz="1600"/>
            </a:pPr>
            <a:r>
              <a:t>“A Long Road”: a typical shopping day and all of its implications.</a:t>
            </a:r>
          </a:p>
        </p:txBody>
      </p:sp>
      <p:sp>
        <p:nvSpPr>
          <p:cNvPr id="178" name="Shape 178"/>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Shape 181"/>
          <p:cNvSpPr/>
          <p:nvPr>
            <p:ph type="title"/>
          </p:nvPr>
        </p:nvSpPr>
        <p:spPr>
          <a:xfrm>
            <a:off x="685800" y="2101850"/>
            <a:ext cx="7772400" cy="889000"/>
          </a:xfrm>
          <a:prstGeom prst="rect">
            <a:avLst/>
          </a:prstGeom>
        </p:spPr>
        <p:txBody>
          <a:bodyPr/>
          <a:lstStyle>
            <a:lvl1pPr>
              <a:defRPr sz="3200"/>
            </a:lvl1pPr>
          </a:lstStyle>
          <a:p>
            <a:pPr/>
            <a:r>
              <a:t>Use Case Diagram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xfrm>
            <a:off x="1698623" y="115887"/>
            <a:ext cx="5678492" cy="838201"/>
          </a:xfrm>
          <a:prstGeom prst="rect">
            <a:avLst/>
          </a:prstGeom>
        </p:spPr>
        <p:txBody>
          <a:bodyPr/>
          <a:lstStyle/>
          <a:p>
            <a:pPr/>
            <a:r>
              <a:t>Use Case (1/3) </a:t>
            </a:r>
          </a:p>
        </p:txBody>
      </p:sp>
      <p:pic>
        <p:nvPicPr>
          <p:cNvPr id="184" name="image5.png"/>
          <p:cNvPicPr>
            <a:picLocks noChangeAspect="1"/>
          </p:cNvPicPr>
          <p:nvPr/>
        </p:nvPicPr>
        <p:blipFill>
          <a:blip r:embed="rId2">
            <a:extLst/>
          </a:blip>
          <a:stretch>
            <a:fillRect/>
          </a:stretch>
        </p:blipFill>
        <p:spPr>
          <a:xfrm>
            <a:off x="926204" y="1722265"/>
            <a:ext cx="7475652" cy="3209003"/>
          </a:xfrm>
          <a:prstGeom prst="rect">
            <a:avLst/>
          </a:prstGeom>
          <a:ln w="12700">
            <a:miter lim="400000"/>
          </a:ln>
        </p:spPr>
      </p:pic>
      <p:sp>
        <p:nvSpPr>
          <p:cNvPr id="185" name="Shape 185"/>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xfrm>
            <a:off x="1698623" y="115887"/>
            <a:ext cx="5678492" cy="838201"/>
          </a:xfrm>
          <a:prstGeom prst="rect">
            <a:avLst/>
          </a:prstGeom>
        </p:spPr>
        <p:txBody>
          <a:bodyPr/>
          <a:lstStyle/>
          <a:p>
            <a:pPr/>
            <a:r>
              <a:t>Use Case (2/3) </a:t>
            </a:r>
          </a:p>
        </p:txBody>
      </p:sp>
      <p:sp>
        <p:nvSpPr>
          <p:cNvPr id="188" name="Shape 188"/>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9" name="image6.png"/>
          <p:cNvPicPr>
            <a:picLocks noChangeAspect="1"/>
          </p:cNvPicPr>
          <p:nvPr/>
        </p:nvPicPr>
        <p:blipFill>
          <a:blip r:embed="rId2">
            <a:extLst/>
          </a:blip>
          <a:stretch>
            <a:fillRect/>
          </a:stretch>
        </p:blipFill>
        <p:spPr>
          <a:xfrm>
            <a:off x="1956804" y="2082458"/>
            <a:ext cx="5046330" cy="288015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xfrm>
            <a:off x="1698623" y="115887"/>
            <a:ext cx="5678492" cy="838201"/>
          </a:xfrm>
          <a:prstGeom prst="rect">
            <a:avLst/>
          </a:prstGeom>
        </p:spPr>
        <p:txBody>
          <a:bodyPr/>
          <a:lstStyle/>
          <a:p>
            <a:pPr/>
            <a:r>
              <a:t>Use Case (3/3) </a:t>
            </a:r>
          </a:p>
        </p:txBody>
      </p:sp>
      <p:sp>
        <p:nvSpPr>
          <p:cNvPr id="192" name="Shape 192"/>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3" name="image7.png"/>
          <p:cNvPicPr>
            <a:picLocks noChangeAspect="1"/>
          </p:cNvPicPr>
          <p:nvPr/>
        </p:nvPicPr>
        <p:blipFill>
          <a:blip r:embed="rId2">
            <a:extLst/>
          </a:blip>
          <a:stretch>
            <a:fillRect/>
          </a:stretch>
        </p:blipFill>
        <p:spPr>
          <a:xfrm>
            <a:off x="251217" y="1629143"/>
            <a:ext cx="8457504" cy="421236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Shape 196"/>
          <p:cNvSpPr/>
          <p:nvPr>
            <p:ph type="title"/>
          </p:nvPr>
        </p:nvSpPr>
        <p:spPr>
          <a:xfrm>
            <a:off x="685800" y="2101850"/>
            <a:ext cx="7772400" cy="889000"/>
          </a:xfrm>
          <a:prstGeom prst="rect">
            <a:avLst/>
          </a:prstGeom>
        </p:spPr>
        <p:txBody>
          <a:bodyPr/>
          <a:lstStyle>
            <a:lvl1pPr>
              <a:defRPr sz="3200"/>
            </a:lvl1pPr>
          </a:lstStyle>
          <a:p>
            <a:pPr/>
            <a:r>
              <a:t>Class Diagram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Num" sz="quarter" idx="4294967295"/>
          </p:nvPr>
        </p:nvSpPr>
        <p:spPr>
          <a:xfrm>
            <a:off x="4440009"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9" name="image8.png"/>
          <p:cNvPicPr>
            <a:picLocks noChangeAspect="1"/>
          </p:cNvPicPr>
          <p:nvPr/>
        </p:nvPicPr>
        <p:blipFill>
          <a:blip r:embed="rId2">
            <a:extLst/>
          </a:blip>
          <a:stretch>
            <a:fillRect/>
          </a:stretch>
        </p:blipFill>
        <p:spPr>
          <a:xfrm>
            <a:off x="5755" y="870"/>
            <a:ext cx="5984479" cy="624542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Shape 202"/>
          <p:cNvSpPr/>
          <p:nvPr>
            <p:ph type="title"/>
          </p:nvPr>
        </p:nvSpPr>
        <p:spPr>
          <a:xfrm>
            <a:off x="685800" y="2101850"/>
            <a:ext cx="7772400" cy="889000"/>
          </a:xfrm>
          <a:prstGeom prst="rect">
            <a:avLst/>
          </a:prstGeom>
        </p:spPr>
        <p:txBody>
          <a:bodyPr/>
          <a:lstStyle>
            <a:lvl1pPr>
              <a:defRPr sz="3200"/>
            </a:lvl1pPr>
          </a:lstStyle>
          <a:p>
            <a:pPr/>
            <a:r>
              <a:t>Alloy example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sldNum" sz="quarter" idx="4294967295"/>
          </p:nvPr>
        </p:nvSpPr>
        <p:spPr>
          <a:xfrm>
            <a:off x="4440009"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5" name="image9.png" descr="img3"/>
          <p:cNvPicPr>
            <a:picLocks noChangeAspect="1"/>
          </p:cNvPicPr>
          <p:nvPr/>
        </p:nvPicPr>
        <p:blipFill>
          <a:blip r:embed="rId2">
            <a:extLst/>
          </a:blip>
          <a:stretch>
            <a:fillRect/>
          </a:stretch>
        </p:blipFill>
        <p:spPr>
          <a:xfrm rot="5400000">
            <a:off x="2176974" y="-785677"/>
            <a:ext cx="4790052" cy="91609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xfrm>
            <a:off x="1698624" y="115887"/>
            <a:ext cx="5678490" cy="838201"/>
          </a:xfrm>
          <a:prstGeom prst="rect">
            <a:avLst/>
          </a:prstGeom>
        </p:spPr>
        <p:txBody>
          <a:bodyPr/>
          <a:lstStyle/>
          <a:p>
            <a:pPr/>
            <a:r>
              <a:t>Overview</a:t>
            </a:r>
          </a:p>
        </p:txBody>
      </p:sp>
      <p:sp>
        <p:nvSpPr>
          <p:cNvPr id="145" name="Shape 145"/>
          <p:cNvSpPr/>
          <p:nvPr>
            <p:ph type="body" idx="1"/>
          </p:nvPr>
        </p:nvSpPr>
        <p:spPr>
          <a:prstGeom prst="rect">
            <a:avLst/>
          </a:prstGeom>
        </p:spPr>
        <p:txBody>
          <a:bodyPr/>
          <a:lstStyle/>
          <a:p>
            <a:pPr>
              <a:buBlip>
                <a:blip r:embed="rId2"/>
              </a:buBlip>
              <a:defRPr sz="1600"/>
            </a:pPr>
            <a:r>
              <a:t>Domain</a:t>
            </a:r>
          </a:p>
          <a:p>
            <a:pPr>
              <a:buBlip>
                <a:blip r:embed="rId2"/>
              </a:buBlip>
              <a:defRPr sz="1600"/>
            </a:pPr>
            <a:r>
              <a:t>Assumptions</a:t>
            </a:r>
          </a:p>
          <a:p>
            <a:pPr>
              <a:buBlip>
                <a:blip r:embed="rId2"/>
              </a:buBlip>
              <a:defRPr sz="1600"/>
            </a:pPr>
            <a:r>
              <a:t>Goals</a:t>
            </a:r>
          </a:p>
          <a:p>
            <a:pPr>
              <a:buBlip>
                <a:blip r:embed="rId2"/>
              </a:buBlip>
              <a:defRPr sz="1600"/>
            </a:pPr>
            <a:r>
              <a:t>Scenarios</a:t>
            </a:r>
          </a:p>
          <a:p>
            <a:pPr>
              <a:buBlip>
                <a:blip r:embed="rId2"/>
              </a:buBlip>
              <a:defRPr sz="1600"/>
            </a:pPr>
            <a:r>
              <a:t>Use case diagram</a:t>
            </a:r>
          </a:p>
          <a:p>
            <a:pPr>
              <a:buBlip>
                <a:blip r:embed="rId2"/>
              </a:buBlip>
              <a:defRPr sz="1600"/>
            </a:pPr>
            <a:r>
              <a:t>Class diagram</a:t>
            </a:r>
          </a:p>
          <a:p>
            <a:pPr>
              <a:buBlip>
                <a:blip r:embed="rId2"/>
              </a:buBlip>
              <a:defRPr sz="1600"/>
            </a:pPr>
            <a:r>
              <a:t>Alloy example</a:t>
            </a:r>
          </a:p>
          <a:p>
            <a:pPr>
              <a:buBlip>
                <a:blip r:embed="rId2"/>
              </a:buBlip>
              <a:defRPr sz="1600"/>
            </a:pPr>
            <a:r>
              <a:t>High level architecture / deployment diagram</a:t>
            </a:r>
          </a:p>
          <a:p>
            <a:pPr>
              <a:buBlip>
                <a:blip r:embed="rId2"/>
              </a:buBlip>
              <a:defRPr sz="1600"/>
            </a:pPr>
            <a:r>
              <a:t>Component diagram</a:t>
            </a:r>
          </a:p>
          <a:p>
            <a:pPr>
              <a:buBlip>
                <a:blip r:embed="rId2"/>
              </a:buBlip>
              <a:defRPr sz="1600"/>
            </a:pPr>
            <a:r>
              <a:t>User interface</a:t>
            </a:r>
          </a:p>
          <a:p>
            <a:pPr>
              <a:buBlip>
                <a:blip r:embed="rId2"/>
              </a:buBlip>
              <a:defRPr sz="1600"/>
            </a:pPr>
            <a:r>
              <a:t>Subsystems integration sequence</a:t>
            </a:r>
          </a:p>
          <a:p>
            <a:pPr>
              <a:buBlip>
                <a:blip r:embed="rId2"/>
              </a:buBlip>
              <a:defRPr sz="1600"/>
            </a:pPr>
            <a:r>
              <a:t>Central server integration sequence</a:t>
            </a:r>
          </a:p>
          <a:p>
            <a:pPr>
              <a:buBlip>
                <a:blip r:embed="rId2"/>
              </a:buBlip>
              <a:defRPr sz="1600"/>
            </a:pPr>
            <a:r>
              <a:t>Function points estimation + effort an duration</a:t>
            </a:r>
          </a:p>
          <a:p>
            <a:pPr>
              <a:buBlip>
                <a:blip r:embed="rId2"/>
              </a:buBlip>
              <a:defRPr sz="1600"/>
            </a:pPr>
            <a:r>
              <a:t>Schedule</a:t>
            </a:r>
          </a:p>
          <a:p>
            <a:pPr>
              <a:buBlip>
                <a:blip r:embed="rId2"/>
              </a:buBlip>
              <a:defRPr sz="1600"/>
            </a:pPr>
            <a:r>
              <a:t>Risk</a:t>
            </a:r>
          </a:p>
        </p:txBody>
      </p:sp>
      <p:sp>
        <p:nvSpPr>
          <p:cNvPr id="146" name="Shape 146"/>
          <p:cNvSpPr/>
          <p:nvPr>
            <p:ph type="sldNum" sz="quarter" idx="4294967295"/>
          </p:nvPr>
        </p:nvSpPr>
        <p:spPr>
          <a:xfrm>
            <a:off x="4479968" y="6337300"/>
            <a:ext cx="18406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8" name="Shape 208"/>
          <p:cNvSpPr/>
          <p:nvPr>
            <p:ph type="title"/>
          </p:nvPr>
        </p:nvSpPr>
        <p:spPr>
          <a:xfrm>
            <a:off x="685800" y="2101850"/>
            <a:ext cx="7772400" cy="889000"/>
          </a:xfrm>
          <a:prstGeom prst="rect">
            <a:avLst/>
          </a:prstGeom>
        </p:spPr>
        <p:txBody>
          <a:bodyPr/>
          <a:lstStyle>
            <a:lvl1pPr defTabSz="868680">
              <a:defRPr sz="3000">
                <a:effectLst>
                  <a:outerShdw sx="100000" sy="100000" kx="0" ky="0" algn="b" rotWithShape="0" blurRad="38100" dist="36195" dir="2700000">
                    <a:srgbClr val="C0C0C0"/>
                  </a:outerShdw>
                </a:effectLst>
              </a:defRPr>
            </a:lvl1pPr>
          </a:lstStyle>
          <a:p>
            <a:pPr/>
            <a:r>
              <a:t>High level architecture / deployment diagram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xfrm>
            <a:off x="555171" y="394347"/>
            <a:ext cx="4959221" cy="889001"/>
          </a:xfrm>
          <a:prstGeom prst="rect">
            <a:avLst/>
          </a:prstGeom>
        </p:spPr>
        <p:txBody>
          <a:bodyPr/>
          <a:lstStyle>
            <a:lvl1pPr>
              <a:defRPr sz="2400"/>
            </a:lvl1pPr>
          </a:lstStyle>
          <a:p>
            <a:pPr/>
            <a:r>
              <a:t>High Level Architecture view</a:t>
            </a:r>
          </a:p>
        </p:txBody>
      </p:sp>
      <p:sp>
        <p:nvSpPr>
          <p:cNvPr id="211" name="Shape 211"/>
          <p:cNvSpPr/>
          <p:nvPr/>
        </p:nvSpPr>
        <p:spPr>
          <a:xfrm>
            <a:off x="6521973" y="1618657"/>
            <a:ext cx="2500606" cy="43511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1800">
                <a:latin typeface="Arial"/>
                <a:ea typeface="Arial"/>
                <a:cs typeface="Arial"/>
                <a:sym typeface="Arial"/>
              </a:defRPr>
            </a:pPr>
            <a:r>
              <a:t>3 tiers architecture</a:t>
            </a:r>
          </a:p>
          <a:p>
            <a:pP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Server Implemented using JEE</a:t>
            </a:r>
          </a:p>
          <a:p>
            <a:pPr marL="342900" indent="-342900">
              <a:buSzPct val="100000"/>
              <a:buFont typeface="Arial"/>
              <a:buChar cha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Application server: GlassFish</a:t>
            </a:r>
          </a:p>
          <a:p>
            <a:pPr marL="342900" indent="-342900">
              <a:buSzPct val="100000"/>
              <a:buFont typeface="Arial"/>
              <a:buChar cha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DBMS: MySQL</a:t>
            </a:r>
          </a:p>
          <a:p>
            <a:pPr marL="342900" indent="-342900">
              <a:buSzPct val="100000"/>
              <a:buFont typeface="Arial"/>
              <a:buChar cha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Access to the DB through JPA</a:t>
            </a:r>
          </a:p>
          <a:p>
            <a:pPr marL="342900" indent="-342900">
              <a:buSzPct val="100000"/>
              <a:buFont typeface="Arial"/>
              <a:buChar cha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Communication through RESTful APIs</a:t>
            </a:r>
          </a:p>
        </p:txBody>
      </p:sp>
      <p:pic>
        <p:nvPicPr>
          <p:cNvPr id="212" name="image10.png"/>
          <p:cNvPicPr>
            <a:picLocks noChangeAspect="1"/>
          </p:cNvPicPr>
          <p:nvPr/>
        </p:nvPicPr>
        <p:blipFill>
          <a:blip r:embed="rId2">
            <a:extLst/>
          </a:blip>
          <a:stretch>
            <a:fillRect/>
          </a:stretch>
        </p:blipFill>
        <p:spPr>
          <a:xfrm>
            <a:off x="214603" y="1557786"/>
            <a:ext cx="6307371" cy="4357823"/>
          </a:xfrm>
          <a:prstGeom prst="rect">
            <a:avLst/>
          </a:prstGeom>
          <a:ln w="12700">
            <a:miter lim="400000"/>
          </a:ln>
        </p:spPr>
      </p:pic>
      <p:sp>
        <p:nvSpPr>
          <p:cNvPr id="213" name="Shape 213"/>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Shape 216"/>
          <p:cNvSpPr/>
          <p:nvPr>
            <p:ph type="title"/>
          </p:nvPr>
        </p:nvSpPr>
        <p:spPr>
          <a:xfrm>
            <a:off x="685800" y="2101850"/>
            <a:ext cx="7772400" cy="889000"/>
          </a:xfrm>
          <a:prstGeom prst="rect">
            <a:avLst/>
          </a:prstGeom>
        </p:spPr>
        <p:txBody>
          <a:bodyPr/>
          <a:lstStyle>
            <a:lvl1pPr>
              <a:defRPr sz="3200"/>
            </a:lvl1pPr>
          </a:lstStyle>
          <a:p>
            <a:pPr/>
            <a:r>
              <a:t>Component diagram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xfrm>
            <a:off x="629815" y="422340"/>
            <a:ext cx="4959224" cy="889001"/>
          </a:xfrm>
          <a:prstGeom prst="rect">
            <a:avLst/>
          </a:prstGeom>
        </p:spPr>
        <p:txBody>
          <a:bodyPr/>
          <a:lstStyle>
            <a:lvl1pPr>
              <a:defRPr sz="2400"/>
            </a:lvl1pPr>
          </a:lstStyle>
          <a:p>
            <a:pPr/>
            <a:r>
              <a:t>Component Diagram</a:t>
            </a:r>
          </a:p>
        </p:txBody>
      </p:sp>
      <p:sp>
        <p:nvSpPr>
          <p:cNvPr id="219" name="Shape 219"/>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9" name="Group 229"/>
          <p:cNvGrpSpPr/>
          <p:nvPr/>
        </p:nvGrpSpPr>
        <p:grpSpPr>
          <a:xfrm>
            <a:off x="262830" y="1311339"/>
            <a:ext cx="8257228" cy="4818876"/>
            <a:chOff x="0" y="0"/>
            <a:chExt cx="8257227" cy="4818874"/>
          </a:xfrm>
        </p:grpSpPr>
        <p:pic>
          <p:nvPicPr>
            <p:cNvPr id="220" name="image11.png"/>
            <p:cNvPicPr>
              <a:picLocks noChangeAspect="1"/>
            </p:cNvPicPr>
            <p:nvPr/>
          </p:nvPicPr>
          <p:blipFill>
            <a:blip r:embed="rId2">
              <a:extLst/>
            </a:blip>
            <a:stretch>
              <a:fillRect/>
            </a:stretch>
          </p:blipFill>
          <p:spPr>
            <a:xfrm>
              <a:off x="366985" y="-1"/>
              <a:ext cx="7890243" cy="4818875"/>
            </a:xfrm>
            <a:prstGeom prst="rect">
              <a:avLst/>
            </a:prstGeom>
            <a:ln w="12700" cap="flat">
              <a:noFill/>
              <a:miter lim="400000"/>
            </a:ln>
            <a:effectLst/>
          </p:spPr>
        </p:pic>
        <p:grpSp>
          <p:nvGrpSpPr>
            <p:cNvPr id="228" name="Group 228"/>
            <p:cNvGrpSpPr/>
            <p:nvPr/>
          </p:nvGrpSpPr>
          <p:grpSpPr>
            <a:xfrm>
              <a:off x="0" y="1478375"/>
              <a:ext cx="952881" cy="2897675"/>
              <a:chOff x="0" y="0"/>
              <a:chExt cx="952880" cy="2897674"/>
            </a:xfrm>
          </p:grpSpPr>
          <p:pic>
            <p:nvPicPr>
              <p:cNvPr id="221" name="image12.png"/>
              <p:cNvPicPr>
                <a:picLocks noChangeAspect="1"/>
              </p:cNvPicPr>
              <p:nvPr/>
            </p:nvPicPr>
            <p:blipFill>
              <a:blip r:embed="rId3">
                <a:extLst/>
              </a:blip>
              <a:stretch>
                <a:fillRect/>
              </a:stretch>
            </p:blipFill>
            <p:spPr>
              <a:xfrm>
                <a:off x="-1" y="1370472"/>
                <a:ext cx="330959" cy="203668"/>
              </a:xfrm>
              <a:prstGeom prst="rect">
                <a:avLst/>
              </a:prstGeom>
              <a:ln w="12700" cap="flat">
                <a:noFill/>
                <a:miter lim="400000"/>
              </a:ln>
              <a:effectLst/>
            </p:spPr>
          </p:pic>
          <p:sp>
            <p:nvSpPr>
              <p:cNvPr id="222" name="Shape 222"/>
              <p:cNvSpPr/>
              <p:nvPr/>
            </p:nvSpPr>
            <p:spPr>
              <a:xfrm flipV="1">
                <a:off x="140078" y="1574578"/>
                <a:ext cx="2" cy="1288416"/>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23" name="Shape 223"/>
              <p:cNvSpPr/>
              <p:nvPr/>
            </p:nvSpPr>
            <p:spPr>
              <a:xfrm flipH="1">
                <a:off x="140641" y="2863209"/>
                <a:ext cx="806522" cy="2"/>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24" name="Shape 224"/>
              <p:cNvSpPr/>
              <p:nvPr/>
            </p:nvSpPr>
            <p:spPr>
              <a:xfrm flipV="1">
                <a:off x="140078" y="209460"/>
                <a:ext cx="2" cy="1175307"/>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25" name="Shape 225"/>
              <p:cNvSpPr/>
              <p:nvPr/>
            </p:nvSpPr>
            <p:spPr>
              <a:xfrm flipH="1" flipV="1">
                <a:off x="140641" y="208907"/>
                <a:ext cx="806522" cy="2"/>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26" name="Shape 226"/>
              <p:cNvSpPr/>
              <p:nvPr/>
            </p:nvSpPr>
            <p:spPr>
              <a:xfrm flipV="1">
                <a:off x="952879" y="-1"/>
                <a:ext cx="2" cy="216367"/>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27" name="Shape 227"/>
              <p:cNvSpPr/>
              <p:nvPr/>
            </p:nvSpPr>
            <p:spPr>
              <a:xfrm>
                <a:off x="328771" y="2732528"/>
                <a:ext cx="430259" cy="165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600">
                    <a:latin typeface="Arial"/>
                    <a:ea typeface="Arial"/>
                    <a:cs typeface="Arial"/>
                    <a:sym typeface="Arial"/>
                  </a:defRPr>
                </a:lvl1pPr>
              </a:lstStyle>
              <a:p>
                <a:pPr/>
                <a:r>
                  <a:t>Maps API</a:t>
                </a:r>
              </a:p>
            </p:txBody>
          </p:sp>
        </p:gr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Shape 232"/>
          <p:cNvSpPr/>
          <p:nvPr>
            <p:ph type="title"/>
          </p:nvPr>
        </p:nvSpPr>
        <p:spPr>
          <a:xfrm>
            <a:off x="685800" y="2101850"/>
            <a:ext cx="7772400" cy="889000"/>
          </a:xfrm>
          <a:prstGeom prst="rect">
            <a:avLst/>
          </a:prstGeom>
        </p:spPr>
        <p:txBody>
          <a:bodyPr/>
          <a:lstStyle>
            <a:lvl1pPr>
              <a:defRPr sz="3200"/>
            </a:lvl1pPr>
          </a:lstStyle>
          <a:p>
            <a:pPr/>
            <a:r>
              <a:t>User interface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xfrm>
            <a:off x="1698624" y="115887"/>
            <a:ext cx="5678490" cy="838201"/>
          </a:xfrm>
          <a:prstGeom prst="rect">
            <a:avLst/>
          </a:prstGeom>
        </p:spPr>
        <p:txBody>
          <a:bodyPr/>
          <a:lstStyle/>
          <a:p>
            <a:pPr/>
            <a:r>
              <a:t>User interaction</a:t>
            </a:r>
          </a:p>
        </p:txBody>
      </p:sp>
      <p:sp>
        <p:nvSpPr>
          <p:cNvPr id="235" name="Shape 235"/>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image13.png"/>
          <p:cNvPicPr>
            <a:picLocks noChangeAspect="1"/>
          </p:cNvPicPr>
          <p:nvPr/>
        </p:nvPicPr>
        <p:blipFill>
          <a:blip r:embed="rId2">
            <a:extLst/>
          </a:blip>
          <a:srcRect l="0" t="53" r="0" b="54"/>
          <a:stretch>
            <a:fillRect/>
          </a:stretch>
        </p:blipFill>
        <p:spPr>
          <a:xfrm>
            <a:off x="652791" y="1609531"/>
            <a:ext cx="2159581" cy="4404142"/>
          </a:xfrm>
          <a:prstGeom prst="rect">
            <a:avLst/>
          </a:prstGeom>
          <a:ln w="12700">
            <a:miter lim="400000"/>
          </a:ln>
        </p:spPr>
      </p:pic>
      <p:sp>
        <p:nvSpPr>
          <p:cNvPr id="237" name="Shape 237"/>
          <p:cNvSpPr/>
          <p:nvPr/>
        </p:nvSpPr>
        <p:spPr>
          <a:xfrm>
            <a:off x="674062" y="1063275"/>
            <a:ext cx="4814401"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latin typeface="Arial"/>
                <a:ea typeface="Arial"/>
                <a:cs typeface="Arial"/>
                <a:sym typeface="Arial"/>
              </a:defRPr>
            </a:pPr>
            <a:r>
              <a:t>Reach and unlock the car</a:t>
            </a:r>
            <a:r>
              <a:rPr i="0"/>
              <a:t> interface</a:t>
            </a:r>
          </a:p>
        </p:txBody>
      </p:sp>
      <p:pic>
        <p:nvPicPr>
          <p:cNvPr id="238" name="image14.png"/>
          <p:cNvPicPr>
            <a:picLocks noChangeAspect="1"/>
          </p:cNvPicPr>
          <p:nvPr/>
        </p:nvPicPr>
        <p:blipFill>
          <a:blip r:embed="rId3">
            <a:extLst/>
          </a:blip>
          <a:srcRect l="60" t="0" r="59" b="0"/>
          <a:stretch>
            <a:fillRect/>
          </a:stretch>
        </p:blipFill>
        <p:spPr>
          <a:xfrm>
            <a:off x="3193851" y="1610126"/>
            <a:ext cx="2159001" cy="4402960"/>
          </a:xfrm>
          <a:prstGeom prst="rect">
            <a:avLst/>
          </a:prstGeom>
          <a:ln w="12700">
            <a:miter lim="400000"/>
          </a:ln>
        </p:spPr>
      </p:pic>
      <p:pic>
        <p:nvPicPr>
          <p:cNvPr id="239" name="image15.png"/>
          <p:cNvPicPr>
            <a:picLocks noChangeAspect="1"/>
          </p:cNvPicPr>
          <p:nvPr/>
        </p:nvPicPr>
        <p:blipFill>
          <a:blip r:embed="rId4">
            <a:extLst/>
          </a:blip>
          <a:srcRect l="60" t="0" r="59" b="0"/>
          <a:stretch>
            <a:fillRect/>
          </a:stretch>
        </p:blipFill>
        <p:spPr>
          <a:xfrm>
            <a:off x="5734515" y="1610126"/>
            <a:ext cx="2159001" cy="440296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title"/>
          </p:nvPr>
        </p:nvSpPr>
        <p:spPr>
          <a:xfrm>
            <a:off x="1698624" y="115887"/>
            <a:ext cx="5678490" cy="838201"/>
          </a:xfrm>
          <a:prstGeom prst="rect">
            <a:avLst/>
          </a:prstGeom>
        </p:spPr>
        <p:txBody>
          <a:bodyPr/>
          <a:lstStyle/>
          <a:p>
            <a:pPr/>
            <a:r>
              <a:t>User interaction</a:t>
            </a:r>
          </a:p>
        </p:txBody>
      </p:sp>
      <p:sp>
        <p:nvSpPr>
          <p:cNvPr id="242" name="Shape 242"/>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Shape 243"/>
          <p:cNvSpPr/>
          <p:nvPr/>
        </p:nvSpPr>
        <p:spPr>
          <a:xfrm>
            <a:off x="674063" y="1063275"/>
            <a:ext cx="6508808"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latin typeface="Arial"/>
                <a:ea typeface="Arial"/>
                <a:cs typeface="Arial"/>
                <a:sym typeface="Arial"/>
              </a:defRPr>
            </a:pPr>
            <a:r>
              <a:t>Reach and unlock the car </a:t>
            </a:r>
            <a:r>
              <a:rPr i="0"/>
              <a:t>components involved</a:t>
            </a:r>
          </a:p>
        </p:txBody>
      </p:sp>
      <p:grpSp>
        <p:nvGrpSpPr>
          <p:cNvPr id="253" name="Group 253"/>
          <p:cNvGrpSpPr/>
          <p:nvPr/>
        </p:nvGrpSpPr>
        <p:grpSpPr>
          <a:xfrm>
            <a:off x="262830" y="1396999"/>
            <a:ext cx="8257228" cy="4818875"/>
            <a:chOff x="0" y="0"/>
            <a:chExt cx="8257227" cy="4818874"/>
          </a:xfrm>
        </p:grpSpPr>
        <p:pic>
          <p:nvPicPr>
            <p:cNvPr id="244" name="image11.png"/>
            <p:cNvPicPr>
              <a:picLocks noChangeAspect="1"/>
            </p:cNvPicPr>
            <p:nvPr/>
          </p:nvPicPr>
          <p:blipFill>
            <a:blip r:embed="rId2">
              <a:extLst/>
            </a:blip>
            <a:stretch>
              <a:fillRect/>
            </a:stretch>
          </p:blipFill>
          <p:spPr>
            <a:xfrm>
              <a:off x="366985" y="-1"/>
              <a:ext cx="7890243" cy="4818875"/>
            </a:xfrm>
            <a:prstGeom prst="rect">
              <a:avLst/>
            </a:prstGeom>
            <a:ln w="12700" cap="flat">
              <a:noFill/>
              <a:miter lim="400000"/>
            </a:ln>
            <a:effectLst/>
          </p:spPr>
        </p:pic>
        <p:grpSp>
          <p:nvGrpSpPr>
            <p:cNvPr id="252" name="Group 252"/>
            <p:cNvGrpSpPr/>
            <p:nvPr/>
          </p:nvGrpSpPr>
          <p:grpSpPr>
            <a:xfrm>
              <a:off x="0" y="1485898"/>
              <a:ext cx="952881" cy="2906092"/>
              <a:chOff x="0" y="0"/>
              <a:chExt cx="952880" cy="2906091"/>
            </a:xfrm>
          </p:grpSpPr>
          <p:pic>
            <p:nvPicPr>
              <p:cNvPr id="245" name="image12.png"/>
              <p:cNvPicPr>
                <a:picLocks noChangeAspect="1"/>
              </p:cNvPicPr>
              <p:nvPr/>
            </p:nvPicPr>
            <p:blipFill>
              <a:blip r:embed="rId3">
                <a:extLst/>
              </a:blip>
              <a:stretch>
                <a:fillRect/>
              </a:stretch>
            </p:blipFill>
            <p:spPr>
              <a:xfrm>
                <a:off x="-1" y="1378889"/>
                <a:ext cx="330959" cy="203668"/>
              </a:xfrm>
              <a:prstGeom prst="rect">
                <a:avLst/>
              </a:prstGeom>
              <a:ln w="12700" cap="flat">
                <a:noFill/>
                <a:miter lim="400000"/>
              </a:ln>
              <a:effectLst/>
            </p:spPr>
          </p:pic>
          <p:sp>
            <p:nvSpPr>
              <p:cNvPr id="246" name="Shape 246"/>
              <p:cNvSpPr/>
              <p:nvPr/>
            </p:nvSpPr>
            <p:spPr>
              <a:xfrm flipV="1">
                <a:off x="140078" y="1582995"/>
                <a:ext cx="2" cy="1288416"/>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47" name="Shape 247"/>
              <p:cNvSpPr/>
              <p:nvPr/>
            </p:nvSpPr>
            <p:spPr>
              <a:xfrm flipH="1">
                <a:off x="140641" y="2871626"/>
                <a:ext cx="806522" cy="2"/>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48" name="Shape 248"/>
              <p:cNvSpPr/>
              <p:nvPr/>
            </p:nvSpPr>
            <p:spPr>
              <a:xfrm flipV="1">
                <a:off x="140078" y="217877"/>
                <a:ext cx="2" cy="1175307"/>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49" name="Shape 249"/>
              <p:cNvSpPr/>
              <p:nvPr/>
            </p:nvSpPr>
            <p:spPr>
              <a:xfrm flipH="1" flipV="1">
                <a:off x="140641" y="217324"/>
                <a:ext cx="806522" cy="2"/>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50" name="Shape 250"/>
              <p:cNvSpPr/>
              <p:nvPr/>
            </p:nvSpPr>
            <p:spPr>
              <a:xfrm flipV="1">
                <a:off x="952879" y="-1"/>
                <a:ext cx="2" cy="224784"/>
              </a:xfrm>
              <a:prstGeom prst="line">
                <a:avLst/>
              </a:prstGeom>
              <a:noFill/>
              <a:ln w="6350"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51" name="Shape 251"/>
              <p:cNvSpPr/>
              <p:nvPr/>
            </p:nvSpPr>
            <p:spPr>
              <a:xfrm>
                <a:off x="328771" y="2740945"/>
                <a:ext cx="430259" cy="165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600">
                    <a:latin typeface="Arial"/>
                    <a:ea typeface="Arial"/>
                    <a:cs typeface="Arial"/>
                    <a:sym typeface="Arial"/>
                  </a:defRPr>
                </a:lvl1pPr>
              </a:lstStyle>
              <a:p>
                <a:pPr/>
                <a:r>
                  <a:t>Maps API</a:t>
                </a:r>
              </a:p>
            </p:txBody>
          </p:sp>
        </p:grpSp>
      </p:grpSp>
      <p:sp>
        <p:nvSpPr>
          <p:cNvPr id="254" name="Shape 254"/>
          <p:cNvSpPr/>
          <p:nvPr/>
        </p:nvSpPr>
        <p:spPr>
          <a:xfrm>
            <a:off x="2471382" y="3900294"/>
            <a:ext cx="840658" cy="485534"/>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55" name="Shape 255"/>
          <p:cNvSpPr/>
          <p:nvPr/>
        </p:nvSpPr>
        <p:spPr>
          <a:xfrm>
            <a:off x="991338" y="5471195"/>
            <a:ext cx="918238" cy="566043"/>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56" name="Shape 256"/>
          <p:cNvSpPr/>
          <p:nvPr/>
        </p:nvSpPr>
        <p:spPr>
          <a:xfrm>
            <a:off x="4612966" y="4332566"/>
            <a:ext cx="918238" cy="411670"/>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57" name="Shape 257"/>
          <p:cNvSpPr/>
          <p:nvPr/>
        </p:nvSpPr>
        <p:spPr>
          <a:xfrm>
            <a:off x="3642436" y="2522434"/>
            <a:ext cx="735249" cy="411670"/>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58" name="Shape 258"/>
          <p:cNvSpPr/>
          <p:nvPr/>
        </p:nvSpPr>
        <p:spPr>
          <a:xfrm>
            <a:off x="4861635" y="2761100"/>
            <a:ext cx="735248" cy="411670"/>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59" name="Shape 259"/>
          <p:cNvSpPr/>
          <p:nvPr/>
        </p:nvSpPr>
        <p:spPr>
          <a:xfrm>
            <a:off x="5468775" y="3881004"/>
            <a:ext cx="735248" cy="411670"/>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60" name="Shape 260"/>
          <p:cNvSpPr/>
          <p:nvPr/>
        </p:nvSpPr>
        <p:spPr>
          <a:xfrm>
            <a:off x="5583663" y="4992480"/>
            <a:ext cx="918238" cy="411670"/>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61" name="Shape 261"/>
          <p:cNvSpPr/>
          <p:nvPr/>
        </p:nvSpPr>
        <p:spPr>
          <a:xfrm>
            <a:off x="3723452" y="5581791"/>
            <a:ext cx="1012139" cy="552309"/>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62" name="Shape 262"/>
          <p:cNvSpPr/>
          <p:nvPr/>
        </p:nvSpPr>
        <p:spPr>
          <a:xfrm>
            <a:off x="750280" y="3510533"/>
            <a:ext cx="827959" cy="411670"/>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
        <p:nvSpPr>
          <p:cNvPr id="263" name="Shape 263"/>
          <p:cNvSpPr/>
          <p:nvPr/>
        </p:nvSpPr>
        <p:spPr>
          <a:xfrm>
            <a:off x="2471382" y="3275133"/>
            <a:ext cx="840658" cy="485534"/>
          </a:xfrm>
          <a:prstGeom prst="rect">
            <a:avLst/>
          </a:prstGeom>
          <a:ln w="25400">
            <a:solidFill>
              <a:srgbClr val="FF2600"/>
            </a:solidFill>
            <a:miter lim="400000"/>
          </a:ln>
        </p:spPr>
        <p:txBody>
          <a:bodyPr lIns="45718" tIns="45718" rIns="45718" bIns="45718"/>
          <a:lstStyle/>
          <a:p>
            <a:pPr>
              <a:defRPr>
                <a:latin typeface="Arial"/>
                <a:ea typeface="Arial"/>
                <a:cs typeface="Arial"/>
                <a:sym typeface="Arial"/>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title"/>
          </p:nvPr>
        </p:nvSpPr>
        <p:spPr>
          <a:xfrm>
            <a:off x="1698624" y="115887"/>
            <a:ext cx="5678490" cy="838201"/>
          </a:xfrm>
          <a:prstGeom prst="rect">
            <a:avLst/>
          </a:prstGeom>
        </p:spPr>
        <p:txBody>
          <a:bodyPr/>
          <a:lstStyle/>
          <a:p>
            <a:pPr/>
            <a:r>
              <a:t>Car interaction</a:t>
            </a:r>
          </a:p>
        </p:txBody>
      </p:sp>
      <p:sp>
        <p:nvSpPr>
          <p:cNvPr id="266" name="Shape 266"/>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Shape 267"/>
          <p:cNvSpPr/>
          <p:nvPr/>
        </p:nvSpPr>
        <p:spPr>
          <a:xfrm>
            <a:off x="674063" y="1063275"/>
            <a:ext cx="1860162"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latin typeface="Arial"/>
                <a:ea typeface="Arial"/>
                <a:cs typeface="Arial"/>
                <a:sym typeface="Arial"/>
              </a:defRPr>
            </a:pPr>
            <a:r>
              <a:t>Trip</a:t>
            </a:r>
            <a:r>
              <a:rPr i="0"/>
              <a:t> interface</a:t>
            </a:r>
          </a:p>
        </p:txBody>
      </p:sp>
      <p:pic>
        <p:nvPicPr>
          <p:cNvPr id="268" name="image16.png"/>
          <p:cNvPicPr>
            <a:picLocks noChangeAspect="1"/>
          </p:cNvPicPr>
          <p:nvPr/>
        </p:nvPicPr>
        <p:blipFill>
          <a:blip r:embed="rId2">
            <a:extLst/>
          </a:blip>
          <a:stretch>
            <a:fillRect/>
          </a:stretch>
        </p:blipFill>
        <p:spPr>
          <a:xfrm>
            <a:off x="689843" y="1609531"/>
            <a:ext cx="3175001" cy="4493736"/>
          </a:xfrm>
          <a:prstGeom prst="rect">
            <a:avLst/>
          </a:prstGeom>
          <a:ln w="12700">
            <a:miter lim="400000"/>
          </a:ln>
        </p:spPr>
      </p:pic>
      <p:pic>
        <p:nvPicPr>
          <p:cNvPr id="269" name="image17.png"/>
          <p:cNvPicPr>
            <a:picLocks noChangeAspect="1"/>
          </p:cNvPicPr>
          <p:nvPr/>
        </p:nvPicPr>
        <p:blipFill>
          <a:blip r:embed="rId3">
            <a:extLst/>
          </a:blip>
          <a:stretch>
            <a:fillRect/>
          </a:stretch>
        </p:blipFill>
        <p:spPr>
          <a:xfrm>
            <a:off x="4530945" y="1609531"/>
            <a:ext cx="3175001" cy="449373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xfrm>
            <a:off x="1698624" y="115887"/>
            <a:ext cx="5678490" cy="838201"/>
          </a:xfrm>
          <a:prstGeom prst="rect">
            <a:avLst/>
          </a:prstGeom>
        </p:spPr>
        <p:txBody>
          <a:bodyPr/>
          <a:lstStyle/>
          <a:p>
            <a:pPr/>
            <a:r>
              <a:t>Supervisor interaction</a:t>
            </a:r>
          </a:p>
        </p:txBody>
      </p:sp>
      <p:sp>
        <p:nvSpPr>
          <p:cNvPr id="272" name="Shape 272"/>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3" name="image18.png"/>
          <p:cNvPicPr>
            <a:picLocks noChangeAspect="1"/>
          </p:cNvPicPr>
          <p:nvPr/>
        </p:nvPicPr>
        <p:blipFill>
          <a:blip r:embed="rId2">
            <a:extLst/>
          </a:blip>
          <a:stretch>
            <a:fillRect/>
          </a:stretch>
        </p:blipFill>
        <p:spPr>
          <a:xfrm>
            <a:off x="836023" y="1404382"/>
            <a:ext cx="3175001" cy="4493736"/>
          </a:xfrm>
          <a:prstGeom prst="rect">
            <a:avLst/>
          </a:prstGeom>
          <a:ln w="12700">
            <a:miter lim="400000"/>
          </a:ln>
        </p:spPr>
      </p:pic>
      <p:pic>
        <p:nvPicPr>
          <p:cNvPr id="274" name="image19.png"/>
          <p:cNvPicPr>
            <a:picLocks noChangeAspect="1"/>
          </p:cNvPicPr>
          <p:nvPr/>
        </p:nvPicPr>
        <p:blipFill>
          <a:blip r:embed="rId3">
            <a:extLst/>
          </a:blip>
          <a:stretch>
            <a:fillRect/>
          </a:stretch>
        </p:blipFill>
        <p:spPr>
          <a:xfrm>
            <a:off x="4489217" y="1404382"/>
            <a:ext cx="3175001" cy="449373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Shape 277"/>
          <p:cNvSpPr/>
          <p:nvPr>
            <p:ph type="title"/>
          </p:nvPr>
        </p:nvSpPr>
        <p:spPr>
          <a:xfrm>
            <a:off x="685800" y="2101850"/>
            <a:ext cx="7772400" cy="889000"/>
          </a:xfrm>
          <a:prstGeom prst="rect">
            <a:avLst/>
          </a:prstGeom>
        </p:spPr>
        <p:txBody>
          <a:bodyPr/>
          <a:lstStyle>
            <a:lvl1pPr>
              <a:defRPr sz="3200"/>
            </a:lvl1pPr>
          </a:lstStyle>
          <a:p>
            <a:pPr/>
            <a:r>
              <a:t>Central server integration sequence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a:r>
              <a:t>Domain</a:t>
            </a:r>
          </a:p>
        </p:txBody>
      </p:sp>
      <p:sp>
        <p:nvSpPr>
          <p:cNvPr id="149" name="Shape 149"/>
          <p:cNvSpPr/>
          <p:nvPr>
            <p:ph type="body" sz="quarter" idx="1"/>
          </p:nvPr>
        </p:nvSpPr>
        <p:spPr>
          <a:prstGeom prst="rect">
            <a:avLst/>
          </a:prstGeom>
        </p:spPr>
        <p:txBody>
          <a:bodyPr/>
          <a:lstStyle>
            <a:lvl1pPr algn="l" defTabSz="420623">
              <a:lnSpc>
                <a:spcPts val="3400"/>
              </a:lnSpc>
              <a:spcBef>
                <a:spcPts val="1100"/>
              </a:spcBef>
              <a:defRPr sz="1472">
                <a:solidFill>
                  <a:srgbClr val="000000"/>
                </a:solidFill>
                <a:latin typeface="Times"/>
                <a:ea typeface="Times"/>
                <a:cs typeface="Times"/>
                <a:sym typeface="Times"/>
              </a:defRPr>
            </a:lvl1pPr>
          </a:lstStyle>
          <a:p>
            <a:pPr>
              <a:defRPr>
                <a:effectLst/>
              </a:defRPr>
            </a:pPr>
            <a:r>
              <a:t>We are to develop a digital management system for a car-sharing service that exclusively employs electric cars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xfrm>
            <a:off x="639147" y="394348"/>
            <a:ext cx="4959221" cy="889001"/>
          </a:xfrm>
          <a:prstGeom prst="rect">
            <a:avLst/>
          </a:prstGeom>
        </p:spPr>
        <p:txBody>
          <a:bodyPr/>
          <a:lstStyle>
            <a:lvl1pPr>
              <a:defRPr sz="2400"/>
            </a:lvl1pPr>
          </a:lstStyle>
          <a:p>
            <a:pPr/>
            <a:r>
              <a:t>Components Integration</a:t>
            </a:r>
          </a:p>
        </p:txBody>
      </p:sp>
      <p:pic>
        <p:nvPicPr>
          <p:cNvPr id="280" name="image20.png"/>
          <p:cNvPicPr>
            <a:picLocks noChangeAspect="1"/>
          </p:cNvPicPr>
          <p:nvPr/>
        </p:nvPicPr>
        <p:blipFill>
          <a:blip r:embed="rId2">
            <a:extLst/>
          </a:blip>
          <a:stretch>
            <a:fillRect/>
          </a:stretch>
        </p:blipFill>
        <p:spPr>
          <a:xfrm>
            <a:off x="0" y="1283348"/>
            <a:ext cx="5993428" cy="4809541"/>
          </a:xfrm>
          <a:prstGeom prst="rect">
            <a:avLst/>
          </a:prstGeom>
          <a:ln w="12700">
            <a:miter lim="400000"/>
          </a:ln>
        </p:spPr>
      </p:pic>
      <p:pic>
        <p:nvPicPr>
          <p:cNvPr id="281" name="image21.png"/>
          <p:cNvPicPr>
            <a:picLocks noChangeAspect="1"/>
          </p:cNvPicPr>
          <p:nvPr/>
        </p:nvPicPr>
        <p:blipFill>
          <a:blip r:embed="rId3">
            <a:extLst/>
          </a:blip>
          <a:stretch>
            <a:fillRect/>
          </a:stretch>
        </p:blipFill>
        <p:spPr>
          <a:xfrm>
            <a:off x="4825774" y="4546805"/>
            <a:ext cx="4217438" cy="1698945"/>
          </a:xfrm>
          <a:prstGeom prst="rect">
            <a:avLst/>
          </a:prstGeom>
          <a:ln w="12700">
            <a:miter lim="400000"/>
          </a:ln>
        </p:spPr>
      </p:pic>
      <p:sp>
        <p:nvSpPr>
          <p:cNvPr id="282" name="Shape 282"/>
          <p:cNvSpPr/>
          <p:nvPr/>
        </p:nvSpPr>
        <p:spPr>
          <a:xfrm>
            <a:off x="5878283" y="1283345"/>
            <a:ext cx="3060444" cy="27509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1800">
                <a:latin typeface="Arial"/>
                <a:ea typeface="Arial"/>
                <a:cs typeface="Arial"/>
                <a:sym typeface="Arial"/>
              </a:defRPr>
            </a:pPr>
            <a:r>
              <a:t>Each component unit tested</a:t>
            </a:r>
          </a:p>
          <a:p>
            <a:pP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Bottom-up approach</a:t>
            </a:r>
          </a:p>
          <a:p>
            <a:pP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Usage of simple drivers</a:t>
            </a:r>
          </a:p>
          <a:p>
            <a:pPr marL="342900" indent="-342900">
              <a:buSzPct val="100000"/>
              <a:buFont typeface="Arial"/>
              <a:buChar cha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Usage of stub to test the interactions between car and reservation</a:t>
            </a:r>
          </a:p>
        </p:txBody>
      </p:sp>
      <p:sp>
        <p:nvSpPr>
          <p:cNvPr id="283" name="Shape 283"/>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Shape 286"/>
          <p:cNvSpPr/>
          <p:nvPr>
            <p:ph type="title"/>
          </p:nvPr>
        </p:nvSpPr>
        <p:spPr>
          <a:xfrm>
            <a:off x="685800" y="2101850"/>
            <a:ext cx="7772400" cy="889000"/>
          </a:xfrm>
          <a:prstGeom prst="rect">
            <a:avLst/>
          </a:prstGeom>
        </p:spPr>
        <p:txBody>
          <a:bodyPr/>
          <a:lstStyle>
            <a:lvl1pPr>
              <a:defRPr sz="3200"/>
            </a:lvl1pPr>
          </a:lstStyle>
          <a:p>
            <a:pPr/>
            <a:r>
              <a:t>Subsystem integration sequence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8" name="image22.png"/>
          <p:cNvPicPr>
            <a:picLocks noChangeAspect="1"/>
          </p:cNvPicPr>
          <p:nvPr/>
        </p:nvPicPr>
        <p:blipFill>
          <a:blip r:embed="rId2">
            <a:extLst/>
          </a:blip>
          <a:stretch>
            <a:fillRect/>
          </a:stretch>
        </p:blipFill>
        <p:spPr>
          <a:xfrm>
            <a:off x="494520" y="1336169"/>
            <a:ext cx="2978315" cy="4467474"/>
          </a:xfrm>
          <a:prstGeom prst="rect">
            <a:avLst/>
          </a:prstGeom>
          <a:ln w="12700">
            <a:miter lim="400000"/>
          </a:ln>
        </p:spPr>
      </p:pic>
      <p:pic>
        <p:nvPicPr>
          <p:cNvPr id="289" name="image23.png"/>
          <p:cNvPicPr>
            <a:picLocks noChangeAspect="1"/>
          </p:cNvPicPr>
          <p:nvPr/>
        </p:nvPicPr>
        <p:blipFill>
          <a:blip r:embed="rId3">
            <a:extLst/>
          </a:blip>
          <a:stretch>
            <a:fillRect/>
          </a:stretch>
        </p:blipFill>
        <p:spPr>
          <a:xfrm>
            <a:off x="3472834" y="5240701"/>
            <a:ext cx="5084796" cy="562939"/>
          </a:xfrm>
          <a:prstGeom prst="rect">
            <a:avLst/>
          </a:prstGeom>
          <a:ln w="12700">
            <a:miter lim="400000"/>
          </a:ln>
        </p:spPr>
      </p:pic>
      <p:sp>
        <p:nvSpPr>
          <p:cNvPr id="290" name="Shape 290"/>
          <p:cNvSpPr/>
          <p:nvPr>
            <p:ph type="title"/>
          </p:nvPr>
        </p:nvSpPr>
        <p:spPr>
          <a:xfrm>
            <a:off x="639147" y="394348"/>
            <a:ext cx="4959221" cy="889001"/>
          </a:xfrm>
          <a:prstGeom prst="rect">
            <a:avLst/>
          </a:prstGeom>
        </p:spPr>
        <p:txBody>
          <a:bodyPr/>
          <a:lstStyle>
            <a:lvl1pPr>
              <a:defRPr sz="2400"/>
            </a:lvl1pPr>
          </a:lstStyle>
          <a:p>
            <a:pPr/>
            <a:r>
              <a:t>Subsystems Integration</a:t>
            </a:r>
          </a:p>
        </p:txBody>
      </p:sp>
      <p:sp>
        <p:nvSpPr>
          <p:cNvPr id="291" name="Shape 291"/>
          <p:cNvSpPr/>
          <p:nvPr/>
        </p:nvSpPr>
        <p:spPr>
          <a:xfrm>
            <a:off x="3472834" y="2831240"/>
            <a:ext cx="5551717" cy="14174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1800">
                <a:latin typeface="Arial"/>
                <a:ea typeface="Arial"/>
                <a:cs typeface="Arial"/>
                <a:sym typeface="Arial"/>
              </a:defRPr>
            </a:pPr>
            <a:r>
              <a:t>Bottom-up approach</a:t>
            </a:r>
          </a:p>
          <a:p>
            <a:pP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Usage of simple drivers</a:t>
            </a:r>
          </a:p>
          <a:p>
            <a:pPr marL="342900" indent="-342900">
              <a:buSzPct val="100000"/>
              <a:buFont typeface="Arial"/>
              <a:buChar char="•"/>
              <a:defRPr sz="1800">
                <a:latin typeface="Arial"/>
                <a:ea typeface="Arial"/>
                <a:cs typeface="Arial"/>
                <a:sym typeface="Arial"/>
              </a:defRPr>
            </a:pPr>
          </a:p>
          <a:p>
            <a:pPr marL="342900" indent="-342900">
              <a:buSzPct val="100000"/>
              <a:buFont typeface="Arial"/>
              <a:buChar char="•"/>
              <a:defRPr sz="1800">
                <a:latin typeface="Arial"/>
                <a:ea typeface="Arial"/>
                <a:cs typeface="Arial"/>
                <a:sym typeface="Arial"/>
              </a:defRPr>
            </a:pPr>
            <a:r>
              <a:t>Central server needed to test the mobile app </a:t>
            </a:r>
          </a:p>
        </p:txBody>
      </p:sp>
      <p:sp>
        <p:nvSpPr>
          <p:cNvPr id="292" name="Shape 292"/>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5" name="Shape 295"/>
          <p:cNvSpPr/>
          <p:nvPr>
            <p:ph type="title"/>
          </p:nvPr>
        </p:nvSpPr>
        <p:spPr>
          <a:xfrm>
            <a:off x="685800" y="2101850"/>
            <a:ext cx="7772400" cy="889000"/>
          </a:xfrm>
          <a:prstGeom prst="rect">
            <a:avLst/>
          </a:prstGeom>
        </p:spPr>
        <p:txBody>
          <a:bodyPr/>
          <a:lstStyle/>
          <a:p>
            <a:pPr defTabSz="804672">
              <a:defRPr>
                <a:effectLst>
                  <a:outerShdw sx="100000" sy="100000" kx="0" ky="0" algn="b" rotWithShape="0" blurRad="38100" dist="33528" dir="2700000">
                    <a:srgbClr val="C0C0C0"/>
                  </a:outerShdw>
                </a:effectLst>
              </a:defRPr>
            </a:pPr>
            <a:r>
              <a:t>Function points estimation </a:t>
            </a:r>
          </a:p>
          <a:p>
            <a:pPr defTabSz="804672">
              <a:defRPr>
                <a:effectLst>
                  <a:outerShdw sx="100000" sy="100000" kx="0" ky="0" algn="b" rotWithShape="0" blurRad="38100" dist="33528" dir="2700000">
                    <a:srgbClr val="C0C0C0"/>
                  </a:outerShdw>
                </a:effectLst>
              </a:defRPr>
            </a:pPr>
            <a:r>
              <a:t>+ effort and duration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xfrm>
            <a:off x="639145" y="394348"/>
            <a:ext cx="5248473" cy="889001"/>
          </a:xfrm>
          <a:prstGeom prst="rect">
            <a:avLst/>
          </a:prstGeom>
        </p:spPr>
        <p:txBody>
          <a:bodyPr/>
          <a:lstStyle>
            <a:lvl1pPr>
              <a:defRPr sz="2400"/>
            </a:lvl1pPr>
          </a:lstStyle>
          <a:p>
            <a:pPr/>
            <a:r>
              <a:t>Function Points Estimation</a:t>
            </a:r>
          </a:p>
        </p:txBody>
      </p:sp>
      <p:pic>
        <p:nvPicPr>
          <p:cNvPr id="298" name="image24.png"/>
          <p:cNvPicPr>
            <a:picLocks noChangeAspect="1"/>
          </p:cNvPicPr>
          <p:nvPr/>
        </p:nvPicPr>
        <p:blipFill>
          <a:blip r:embed="rId2">
            <a:extLst/>
          </a:blip>
          <a:stretch>
            <a:fillRect/>
          </a:stretch>
        </p:blipFill>
        <p:spPr>
          <a:xfrm>
            <a:off x="639146" y="1512531"/>
            <a:ext cx="4988672" cy="3761472"/>
          </a:xfrm>
          <a:prstGeom prst="rect">
            <a:avLst/>
          </a:prstGeom>
          <a:ln w="12700">
            <a:miter lim="400000"/>
          </a:ln>
        </p:spPr>
      </p:pic>
      <p:pic>
        <p:nvPicPr>
          <p:cNvPr id="299" name="image25.png"/>
          <p:cNvPicPr>
            <a:picLocks noChangeAspect="1"/>
          </p:cNvPicPr>
          <p:nvPr/>
        </p:nvPicPr>
        <p:blipFill>
          <a:blip r:embed="rId3">
            <a:extLst/>
          </a:blip>
          <a:stretch>
            <a:fillRect/>
          </a:stretch>
        </p:blipFill>
        <p:spPr>
          <a:xfrm>
            <a:off x="5887615" y="3973874"/>
            <a:ext cx="2606759" cy="166719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xfrm>
            <a:off x="639145" y="394348"/>
            <a:ext cx="5248473" cy="889001"/>
          </a:xfrm>
          <a:prstGeom prst="rect">
            <a:avLst/>
          </a:prstGeom>
        </p:spPr>
        <p:txBody>
          <a:bodyPr/>
          <a:lstStyle>
            <a:lvl1pPr>
              <a:defRPr sz="2400"/>
            </a:lvl1pPr>
          </a:lstStyle>
          <a:p>
            <a:pPr/>
            <a:r>
              <a:t>Effort Estimation</a:t>
            </a:r>
          </a:p>
        </p:txBody>
      </p:sp>
      <p:pic>
        <p:nvPicPr>
          <p:cNvPr id="302" name="image26.png"/>
          <p:cNvPicPr>
            <a:picLocks noChangeAspect="1"/>
          </p:cNvPicPr>
          <p:nvPr/>
        </p:nvPicPr>
        <p:blipFill>
          <a:blip r:embed="rId2">
            <a:extLst/>
          </a:blip>
          <a:stretch>
            <a:fillRect/>
          </a:stretch>
        </p:blipFill>
        <p:spPr>
          <a:xfrm>
            <a:off x="639146" y="2097702"/>
            <a:ext cx="3040031" cy="1849025"/>
          </a:xfrm>
          <a:prstGeom prst="rect">
            <a:avLst/>
          </a:prstGeom>
          <a:ln w="12700">
            <a:miter lim="400000"/>
          </a:ln>
        </p:spPr>
      </p:pic>
      <p:pic>
        <p:nvPicPr>
          <p:cNvPr id="303" name="image27.png"/>
          <p:cNvPicPr>
            <a:picLocks noChangeAspect="1"/>
          </p:cNvPicPr>
          <p:nvPr/>
        </p:nvPicPr>
        <p:blipFill>
          <a:blip r:embed="rId3">
            <a:extLst/>
          </a:blip>
          <a:stretch>
            <a:fillRect/>
          </a:stretch>
        </p:blipFill>
        <p:spPr>
          <a:xfrm>
            <a:off x="3224109" y="1208704"/>
            <a:ext cx="2182898" cy="567486"/>
          </a:xfrm>
          <a:prstGeom prst="rect">
            <a:avLst/>
          </a:prstGeom>
          <a:ln w="12700">
            <a:miter lim="400000"/>
          </a:ln>
        </p:spPr>
      </p:pic>
      <p:pic>
        <p:nvPicPr>
          <p:cNvPr id="304" name="image28.png"/>
          <p:cNvPicPr>
            <a:picLocks noChangeAspect="1"/>
          </p:cNvPicPr>
          <p:nvPr/>
        </p:nvPicPr>
        <p:blipFill>
          <a:blip r:embed="rId4">
            <a:extLst/>
          </a:blip>
          <a:stretch>
            <a:fillRect/>
          </a:stretch>
        </p:blipFill>
        <p:spPr>
          <a:xfrm>
            <a:off x="4824474" y="2097702"/>
            <a:ext cx="3659581" cy="3565561"/>
          </a:xfrm>
          <a:prstGeom prst="rect">
            <a:avLst/>
          </a:prstGeom>
          <a:ln w="12700">
            <a:miter lim="400000"/>
          </a:ln>
        </p:spPr>
      </p:pic>
      <p:sp>
        <p:nvSpPr>
          <p:cNvPr id="305" name="Shape 305"/>
          <p:cNvSpPr/>
          <p:nvPr/>
        </p:nvSpPr>
        <p:spPr>
          <a:xfrm>
            <a:off x="639146" y="1690083"/>
            <a:ext cx="2059218"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latin typeface="Arial"/>
                <a:ea typeface="Arial"/>
                <a:cs typeface="Arial"/>
                <a:sym typeface="Arial"/>
              </a:defRPr>
            </a:lvl1pPr>
          </a:lstStyle>
          <a:p>
            <a:pPr/>
            <a:r>
              <a:t>Scale Factors:</a:t>
            </a:r>
          </a:p>
        </p:txBody>
      </p:sp>
      <p:sp>
        <p:nvSpPr>
          <p:cNvPr id="306" name="Shape 306"/>
          <p:cNvSpPr/>
          <p:nvPr/>
        </p:nvSpPr>
        <p:spPr>
          <a:xfrm>
            <a:off x="4824474" y="1776188"/>
            <a:ext cx="2059218"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latin typeface="Arial"/>
                <a:ea typeface="Arial"/>
                <a:cs typeface="Arial"/>
                <a:sym typeface="Arial"/>
              </a:defRPr>
            </a:lvl1pPr>
          </a:lstStyle>
          <a:p>
            <a:pPr/>
            <a:r>
              <a:t>Cost Driver:</a:t>
            </a:r>
          </a:p>
        </p:txBody>
      </p:sp>
      <p:pic>
        <p:nvPicPr>
          <p:cNvPr id="307" name="image29.png"/>
          <p:cNvPicPr>
            <a:picLocks noChangeAspect="1"/>
          </p:cNvPicPr>
          <p:nvPr/>
        </p:nvPicPr>
        <p:blipFill>
          <a:blip r:embed="rId5">
            <a:extLst/>
          </a:blip>
          <a:stretch>
            <a:fillRect/>
          </a:stretch>
        </p:blipFill>
        <p:spPr>
          <a:xfrm>
            <a:off x="2094974" y="5794278"/>
            <a:ext cx="4410077" cy="381002"/>
          </a:xfrm>
          <a:prstGeom prst="rect">
            <a:avLst/>
          </a:prstGeom>
          <a:ln w="12700">
            <a:miter lim="400000"/>
          </a:ln>
        </p:spPr>
      </p:pic>
      <p:sp>
        <p:nvSpPr>
          <p:cNvPr id="308" name="Shape 308"/>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1" name="Shape 311"/>
          <p:cNvSpPr/>
          <p:nvPr>
            <p:ph type="title"/>
          </p:nvPr>
        </p:nvSpPr>
        <p:spPr>
          <a:xfrm>
            <a:off x="685800" y="2101850"/>
            <a:ext cx="7772400" cy="889000"/>
          </a:xfrm>
          <a:prstGeom prst="rect">
            <a:avLst/>
          </a:prstGeom>
        </p:spPr>
        <p:txBody>
          <a:bodyPr/>
          <a:lstStyle>
            <a:lvl1pPr>
              <a:defRPr sz="3200"/>
            </a:lvl1pPr>
          </a:lstStyle>
          <a:p>
            <a:pPr/>
            <a:r>
              <a:t>Schedule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p:nvPr>
        </p:nvSpPr>
        <p:spPr>
          <a:xfrm>
            <a:off x="1698623" y="115887"/>
            <a:ext cx="5678492" cy="838201"/>
          </a:xfrm>
          <a:prstGeom prst="rect">
            <a:avLst/>
          </a:prstGeom>
        </p:spPr>
        <p:txBody>
          <a:bodyPr/>
          <a:lstStyle/>
          <a:p>
            <a:pPr/>
            <a:r>
              <a:t>Schedule (1/6) – General Overview</a:t>
            </a:r>
          </a:p>
        </p:txBody>
      </p:sp>
      <p:sp>
        <p:nvSpPr>
          <p:cNvPr id="314" name="Shape 314"/>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image30.png"/>
          <p:cNvPicPr>
            <a:picLocks noChangeAspect="1"/>
          </p:cNvPicPr>
          <p:nvPr/>
        </p:nvPicPr>
        <p:blipFill>
          <a:blip r:embed="rId2">
            <a:extLst/>
          </a:blip>
          <a:stretch>
            <a:fillRect/>
          </a:stretch>
        </p:blipFill>
        <p:spPr>
          <a:xfrm>
            <a:off x="50023" y="2513333"/>
            <a:ext cx="9093978" cy="137729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p:nvPr>
        </p:nvSpPr>
        <p:spPr>
          <a:xfrm>
            <a:off x="1698623" y="115887"/>
            <a:ext cx="5678492" cy="838201"/>
          </a:xfrm>
          <a:prstGeom prst="rect">
            <a:avLst/>
          </a:prstGeom>
        </p:spPr>
        <p:txBody>
          <a:bodyPr/>
          <a:lstStyle/>
          <a:p>
            <a:pPr/>
            <a:r>
              <a:t>Schedule (2/6) – Project Planning</a:t>
            </a:r>
          </a:p>
        </p:txBody>
      </p:sp>
      <p:sp>
        <p:nvSpPr>
          <p:cNvPr id="318" name="Shape 318"/>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9" name="image31.png"/>
          <p:cNvPicPr>
            <a:picLocks noChangeAspect="1"/>
          </p:cNvPicPr>
          <p:nvPr/>
        </p:nvPicPr>
        <p:blipFill>
          <a:blip r:embed="rId2">
            <a:extLst/>
          </a:blip>
          <a:stretch>
            <a:fillRect/>
          </a:stretch>
        </p:blipFill>
        <p:spPr>
          <a:xfrm>
            <a:off x="0" y="1963653"/>
            <a:ext cx="9072979" cy="234900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xfrm>
            <a:off x="1698623" y="115887"/>
            <a:ext cx="5678492" cy="838201"/>
          </a:xfrm>
          <a:prstGeom prst="rect">
            <a:avLst/>
          </a:prstGeom>
        </p:spPr>
        <p:txBody>
          <a:bodyPr/>
          <a:lstStyle>
            <a:lvl1pPr>
              <a:defRPr sz="2500"/>
            </a:lvl1pPr>
          </a:lstStyle>
          <a:p>
            <a:pPr/>
            <a:r>
              <a:t>Schedule (3/6) – Requirements &amp; Specifications</a:t>
            </a:r>
          </a:p>
        </p:txBody>
      </p:sp>
      <p:sp>
        <p:nvSpPr>
          <p:cNvPr id="322" name="Shape 322"/>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3" name="image32.png"/>
          <p:cNvPicPr>
            <a:picLocks noChangeAspect="1"/>
          </p:cNvPicPr>
          <p:nvPr/>
        </p:nvPicPr>
        <p:blipFill>
          <a:blip r:embed="rId2">
            <a:extLst/>
          </a:blip>
          <a:stretch>
            <a:fillRect/>
          </a:stretch>
        </p:blipFill>
        <p:spPr>
          <a:xfrm>
            <a:off x="160749" y="2061310"/>
            <a:ext cx="8638441" cy="229999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xfrm>
            <a:off x="685800" y="2101850"/>
            <a:ext cx="7772400" cy="889000"/>
          </a:xfrm>
          <a:prstGeom prst="rect">
            <a:avLst/>
          </a:prstGeom>
        </p:spPr>
        <p:txBody>
          <a:bodyPr/>
          <a:lstStyle>
            <a:lvl1pPr>
              <a:defRPr sz="3200"/>
            </a:lvl1pPr>
          </a:lstStyle>
          <a:p>
            <a:pPr/>
            <a:r>
              <a:t>Assumptions</a:t>
            </a:r>
          </a:p>
        </p:txBody>
      </p:sp>
      <p:sp>
        <p:nvSpPr>
          <p:cNvPr id="152" name="Shape 152"/>
          <p:cNvSpPr/>
          <p:nvPr>
            <p:ph type="sldNum" sz="quarter" idx="4294967295"/>
          </p:nvPr>
        </p:nvSpPr>
        <p:spPr>
          <a:xfrm>
            <a:off x="4479970" y="6190472"/>
            <a:ext cx="18406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xfrm>
            <a:off x="1698623" y="115887"/>
            <a:ext cx="5678492" cy="838201"/>
          </a:xfrm>
          <a:prstGeom prst="rect">
            <a:avLst/>
          </a:prstGeom>
        </p:spPr>
        <p:txBody>
          <a:bodyPr/>
          <a:lstStyle/>
          <a:p>
            <a:pPr/>
            <a:r>
              <a:t>Schedule (4/6) – Design</a:t>
            </a:r>
          </a:p>
        </p:txBody>
      </p:sp>
      <p:sp>
        <p:nvSpPr>
          <p:cNvPr id="326" name="Shape 326"/>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7" name="image33.png"/>
          <p:cNvPicPr>
            <a:picLocks noChangeAspect="1"/>
          </p:cNvPicPr>
          <p:nvPr/>
        </p:nvPicPr>
        <p:blipFill>
          <a:blip r:embed="rId2">
            <a:extLst/>
          </a:blip>
          <a:stretch>
            <a:fillRect/>
          </a:stretch>
        </p:blipFill>
        <p:spPr>
          <a:xfrm>
            <a:off x="230086" y="1935963"/>
            <a:ext cx="8684665" cy="255613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title"/>
          </p:nvPr>
        </p:nvSpPr>
        <p:spPr>
          <a:xfrm>
            <a:off x="1698623" y="115887"/>
            <a:ext cx="5678492" cy="838201"/>
          </a:xfrm>
          <a:prstGeom prst="rect">
            <a:avLst/>
          </a:prstGeom>
        </p:spPr>
        <p:txBody>
          <a:bodyPr/>
          <a:lstStyle/>
          <a:p>
            <a:pPr/>
            <a:r>
              <a:t>Schedule (5/6) – Development</a:t>
            </a:r>
          </a:p>
        </p:txBody>
      </p:sp>
      <p:sp>
        <p:nvSpPr>
          <p:cNvPr id="330" name="Shape 330"/>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1" name="image34.png"/>
          <p:cNvPicPr>
            <a:picLocks noChangeAspect="1"/>
          </p:cNvPicPr>
          <p:nvPr/>
        </p:nvPicPr>
        <p:blipFill>
          <a:blip r:embed="rId2">
            <a:extLst/>
          </a:blip>
          <a:stretch>
            <a:fillRect/>
          </a:stretch>
        </p:blipFill>
        <p:spPr>
          <a:xfrm>
            <a:off x="17989" y="1772992"/>
            <a:ext cx="8923958" cy="3349425"/>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xfrm>
            <a:off x="1698623" y="115887"/>
            <a:ext cx="5678492" cy="838201"/>
          </a:xfrm>
          <a:prstGeom prst="rect">
            <a:avLst/>
          </a:prstGeom>
        </p:spPr>
        <p:txBody>
          <a:bodyPr/>
          <a:lstStyle>
            <a:lvl1pPr>
              <a:defRPr sz="2500"/>
            </a:lvl1pPr>
          </a:lstStyle>
          <a:p>
            <a:pPr/>
            <a:r>
              <a:t>Schedule (6/6) – Integration Testing</a:t>
            </a:r>
          </a:p>
        </p:txBody>
      </p:sp>
      <p:sp>
        <p:nvSpPr>
          <p:cNvPr id="334" name="Shape 334"/>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5" name="image35.png"/>
          <p:cNvPicPr>
            <a:picLocks noChangeAspect="1"/>
          </p:cNvPicPr>
          <p:nvPr/>
        </p:nvPicPr>
        <p:blipFill>
          <a:blip r:embed="rId2">
            <a:extLst/>
          </a:blip>
          <a:stretch>
            <a:fillRect/>
          </a:stretch>
        </p:blipFill>
        <p:spPr>
          <a:xfrm>
            <a:off x="136864" y="1161070"/>
            <a:ext cx="8835102" cy="470707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8" name="Shape 338"/>
          <p:cNvSpPr/>
          <p:nvPr>
            <p:ph type="title"/>
          </p:nvPr>
        </p:nvSpPr>
        <p:spPr>
          <a:xfrm>
            <a:off x="685800" y="2101850"/>
            <a:ext cx="7772400" cy="889000"/>
          </a:xfrm>
          <a:prstGeom prst="rect">
            <a:avLst/>
          </a:prstGeom>
        </p:spPr>
        <p:txBody>
          <a:bodyPr/>
          <a:lstStyle>
            <a:lvl1pPr>
              <a:defRPr sz="3200"/>
            </a:lvl1pPr>
          </a:lstStyle>
          <a:p>
            <a:pPr/>
            <a:r>
              <a:t>Risk</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body" sz="half" idx="1"/>
          </p:nvPr>
        </p:nvSpPr>
        <p:spPr>
          <a:xfrm>
            <a:off x="681880" y="1143000"/>
            <a:ext cx="7780240" cy="2085207"/>
          </a:xfrm>
          <a:prstGeom prst="rect">
            <a:avLst/>
          </a:prstGeom>
        </p:spPr>
        <p:txBody>
          <a:bodyPr/>
          <a:lstStyle/>
          <a:p>
            <a:pPr>
              <a:defRPr b="0"/>
            </a:pPr>
            <a:r>
              <a:t>In this section we're going to assess the main risks that the project development may face.</a:t>
            </a:r>
          </a:p>
          <a:p>
            <a:pPr>
              <a:defRPr b="0"/>
            </a:pPr>
          </a:p>
          <a:p>
            <a:pPr>
              <a:defRPr b="0"/>
            </a:pPr>
            <a:r>
              <a:t>We adopted a proactive risk strategy and detected the following risks divided in 3 main category.</a:t>
            </a:r>
          </a:p>
        </p:txBody>
      </p:sp>
      <p:sp>
        <p:nvSpPr>
          <p:cNvPr id="341" name="Shape 341"/>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Shape 342"/>
          <p:cNvSpPr/>
          <p:nvPr/>
        </p:nvSpPr>
        <p:spPr>
          <a:xfrm>
            <a:off x="1698624" y="291885"/>
            <a:ext cx="5678490" cy="48620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defRPr sz="2800">
                <a:solidFill>
                  <a:srgbClr val="003366"/>
                </a:solidFill>
                <a:effectLst>
                  <a:outerShdw sx="100000" sy="100000" kx="0" ky="0" algn="b" rotWithShape="0" blurRad="38100" dist="38100" dir="2700000">
                    <a:srgbClr val="C0C0C0"/>
                  </a:outerShdw>
                </a:effectLst>
                <a:latin typeface="Arial"/>
                <a:ea typeface="Arial"/>
                <a:cs typeface="Arial"/>
                <a:sym typeface="Arial"/>
              </a:defRPr>
            </a:lvl1pPr>
          </a:lstStyle>
          <a:p>
            <a:pPr/>
            <a:r>
              <a:t>Risk Factors</a:t>
            </a:r>
          </a:p>
        </p:txBody>
      </p:sp>
      <p:sp>
        <p:nvSpPr>
          <p:cNvPr id="343" name="Shape 343"/>
          <p:cNvSpPr/>
          <p:nvPr/>
        </p:nvSpPr>
        <p:spPr>
          <a:xfrm>
            <a:off x="685800" y="3312342"/>
            <a:ext cx="7772400" cy="12752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342900" indent="-342900">
              <a:spcBef>
                <a:spcPts val="500"/>
              </a:spcBef>
              <a:buSzPct val="60000"/>
              <a:buBlip>
                <a:blip r:embed="rId2"/>
              </a:buBlip>
              <a:defRPr>
                <a:latin typeface="Arial"/>
                <a:ea typeface="Arial"/>
                <a:cs typeface="Arial"/>
                <a:sym typeface="Arial"/>
              </a:defRPr>
            </a:pPr>
            <a:r>
              <a:t>Project Risks</a:t>
            </a:r>
          </a:p>
          <a:p>
            <a:pPr marL="342900" indent="-342900">
              <a:spcBef>
                <a:spcPts val="500"/>
              </a:spcBef>
              <a:buSzPct val="60000"/>
              <a:buBlip>
                <a:blip r:embed="rId2"/>
              </a:buBlip>
              <a:defRPr>
                <a:latin typeface="Arial"/>
                <a:ea typeface="Arial"/>
                <a:cs typeface="Arial"/>
                <a:sym typeface="Arial"/>
              </a:defRPr>
            </a:pPr>
            <a:r>
              <a:t>Technical Risks</a:t>
            </a:r>
          </a:p>
          <a:p>
            <a:pPr marL="342900" indent="-342900">
              <a:spcBef>
                <a:spcPts val="500"/>
              </a:spcBef>
              <a:buSzPct val="60000"/>
              <a:buBlip>
                <a:blip r:embed="rId2"/>
              </a:buBlip>
              <a:defRPr>
                <a:latin typeface="Arial"/>
                <a:ea typeface="Arial"/>
                <a:cs typeface="Arial"/>
                <a:sym typeface="Arial"/>
              </a:defRPr>
            </a:pPr>
            <a:r>
              <a:t>Business Risks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xfrm>
            <a:off x="1698624" y="115887"/>
            <a:ext cx="5678490" cy="838201"/>
          </a:xfrm>
          <a:prstGeom prst="rect">
            <a:avLst/>
          </a:prstGeom>
        </p:spPr>
        <p:txBody>
          <a:bodyPr/>
          <a:lstStyle/>
          <a:p>
            <a:pPr/>
            <a:r>
              <a:t>Project Risks</a:t>
            </a:r>
          </a:p>
        </p:txBody>
      </p:sp>
      <p:sp>
        <p:nvSpPr>
          <p:cNvPr id="346" name="Shape 346"/>
          <p:cNvSpPr/>
          <p:nvPr>
            <p:ph type="body" idx="1"/>
          </p:nvPr>
        </p:nvSpPr>
        <p:spPr>
          <a:prstGeom prst="rect">
            <a:avLst/>
          </a:prstGeom>
        </p:spPr>
        <p:txBody>
          <a:bodyPr/>
          <a:lstStyle/>
          <a:p>
            <a:pPr>
              <a:buBlip>
                <a:blip r:embed="rId2"/>
              </a:buBlip>
              <a:defRPr sz="1600"/>
            </a:pPr>
            <a:r>
              <a:t>RISK01 [requirements volatility]: requirements are changed by the committee.</a:t>
            </a:r>
          </a:p>
          <a:p>
            <a:pPr>
              <a:buBlip>
                <a:blip r:embed="rId2"/>
              </a:buBlip>
              <a:defRPr sz="1600"/>
            </a:pPr>
            <a:r>
              <a:t>RISK02 [Unrealistic schedule/budget]: Estimates may be unrealistic with respect to the requirements.</a:t>
            </a:r>
          </a:p>
          <a:p>
            <a:pPr>
              <a:buBlip>
                <a:blip r:embed="rId2"/>
              </a:buBlip>
              <a:defRPr sz="1600"/>
            </a:pPr>
            <a:r>
              <a:t>RISK03 [Wrong functionality]: May have a variety of causes, such as an imperfect understanding of the customer needs, the complexity of communication with the client, insufficient domain knowledge of the developers and designers.</a:t>
            </a:r>
          </a:p>
          <a:p>
            <a:pPr>
              <a:buBlip>
                <a:blip r:embed="rId2"/>
              </a:buBlip>
              <a:defRPr sz="1600"/>
            </a:pPr>
            <a:r>
              <a:t>RISK07: The time required to develop the software is underestimated.</a:t>
            </a:r>
          </a:p>
        </p:txBody>
      </p:sp>
      <p:sp>
        <p:nvSpPr>
          <p:cNvPr id="347" name="Shape 347"/>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xfrm>
            <a:off x="1698624" y="115887"/>
            <a:ext cx="5678490" cy="838201"/>
          </a:xfrm>
          <a:prstGeom prst="rect">
            <a:avLst/>
          </a:prstGeom>
        </p:spPr>
        <p:txBody>
          <a:bodyPr/>
          <a:lstStyle/>
          <a:p>
            <a:pPr/>
            <a:r>
              <a:t>Technical Risks</a:t>
            </a:r>
          </a:p>
        </p:txBody>
      </p:sp>
      <p:sp>
        <p:nvSpPr>
          <p:cNvPr id="350" name="Shape 350"/>
          <p:cNvSpPr/>
          <p:nvPr>
            <p:ph type="body" idx="1"/>
          </p:nvPr>
        </p:nvSpPr>
        <p:spPr>
          <a:prstGeom prst="rect">
            <a:avLst/>
          </a:prstGeom>
        </p:spPr>
        <p:txBody>
          <a:bodyPr/>
          <a:lstStyle/>
          <a:p>
            <a:pPr>
              <a:buBlip>
                <a:blip r:embed="rId2"/>
              </a:buBlip>
              <a:defRPr sz="1600"/>
            </a:pPr>
            <a:r>
              <a:t>RISK08 [Real-time shortfalls]: The real-time performance of (parts of) the system may be inadequate (users requests to application server).</a:t>
            </a:r>
          </a:p>
          <a:p>
            <a:pPr>
              <a:buBlip>
                <a:blip r:embed="rId2"/>
              </a:buBlip>
              <a:defRPr sz="1600"/>
            </a:pPr>
            <a:r>
              <a:t>RISK09 [Wrong user interface]: In certain situations, the user-friendliness of the interface is critical to its success.</a:t>
            </a:r>
          </a:p>
          <a:p>
            <a:pPr>
              <a:buBlip>
                <a:blip r:embed="rId2"/>
              </a:buBlip>
              <a:defRPr sz="1600"/>
            </a:pPr>
            <a:r>
              <a:t>RISK10 [Gold plating]: Developers may wish to develop features not asked for by the customer.</a:t>
            </a:r>
          </a:p>
          <a:p>
            <a:pPr>
              <a:buBlip>
                <a:blip r:embed="rId2"/>
              </a:buBlip>
              <a:defRPr sz="1600"/>
            </a:pPr>
            <a:r>
              <a:t>RISK11: the database used in the system cannot process as many transactions per second as expected</a:t>
            </a:r>
          </a:p>
        </p:txBody>
      </p:sp>
      <p:sp>
        <p:nvSpPr>
          <p:cNvPr id="351" name="Shape 351"/>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xfrm>
            <a:off x="1698624" y="115887"/>
            <a:ext cx="5678490" cy="838201"/>
          </a:xfrm>
          <a:prstGeom prst="rect">
            <a:avLst/>
          </a:prstGeom>
        </p:spPr>
        <p:txBody>
          <a:bodyPr/>
          <a:lstStyle/>
          <a:p>
            <a:pPr/>
            <a:r>
              <a:t>Business Risks</a:t>
            </a:r>
          </a:p>
        </p:txBody>
      </p:sp>
      <p:sp>
        <p:nvSpPr>
          <p:cNvPr id="354" name="Shape 354"/>
          <p:cNvSpPr/>
          <p:nvPr>
            <p:ph type="body" idx="1"/>
          </p:nvPr>
        </p:nvSpPr>
        <p:spPr>
          <a:prstGeom prst="rect">
            <a:avLst/>
          </a:prstGeom>
        </p:spPr>
        <p:txBody>
          <a:bodyPr/>
          <a:lstStyle/>
          <a:p>
            <a:pPr>
              <a:buBlip>
                <a:blip r:embed="rId2"/>
              </a:buBlip>
              <a:defRPr sz="1600"/>
            </a:pPr>
            <a:r>
              <a:t>RISK13 [too few clients]: the sales force did not find enough customers for the product.</a:t>
            </a:r>
          </a:p>
          <a:p>
            <a:pPr>
              <a:buBlip>
                <a:blip r:embed="rId2"/>
              </a:buBlip>
              <a:defRPr sz="1600"/>
            </a:pPr>
            <a:r>
              <a:t>RISK14 [competitors]: others companies can develop a similar product, reducing our market opportunities.</a:t>
            </a:r>
          </a:p>
        </p:txBody>
      </p:sp>
      <p:sp>
        <p:nvSpPr>
          <p:cNvPr id="355" name="Shape 355"/>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xfrm>
            <a:off x="1698624" y="115887"/>
            <a:ext cx="5678490" cy="838201"/>
          </a:xfrm>
          <a:prstGeom prst="rect">
            <a:avLst/>
          </a:prstGeom>
        </p:spPr>
        <p:txBody>
          <a:bodyPr/>
          <a:lstStyle/>
          <a:p>
            <a:pPr/>
            <a:r>
              <a:t>Contingency Plan</a:t>
            </a:r>
          </a:p>
        </p:txBody>
      </p:sp>
      <p:sp>
        <p:nvSpPr>
          <p:cNvPr id="358" name="Shape 358"/>
          <p:cNvSpPr/>
          <p:nvPr>
            <p:ph type="body" idx="1"/>
          </p:nvPr>
        </p:nvSpPr>
        <p:spPr>
          <a:prstGeom prst="rect">
            <a:avLst/>
          </a:prstGeom>
        </p:spPr>
        <p:txBody>
          <a:bodyPr/>
          <a:lstStyle/>
          <a:p>
            <a:pPr marL="336075" indent="-336075" defTabSz="896202">
              <a:spcBef>
                <a:spcPts val="400"/>
              </a:spcBef>
              <a:buBlip>
                <a:blip r:embed="rId2"/>
              </a:buBlip>
              <a:defRPr sz="1485"/>
            </a:pPr>
            <a:r>
              <a:t>RISK01 [requirements volatility]: Derive traceability information to assess requirements change impact; maximize information hiding in the design.</a:t>
            </a:r>
          </a:p>
          <a:p>
            <a:pPr marL="336075" indent="-336075" defTabSz="896202">
              <a:spcBef>
                <a:spcPts val="400"/>
              </a:spcBef>
              <a:buBlip>
                <a:blip r:embed="rId2"/>
              </a:buBlip>
              <a:defRPr sz="1485"/>
            </a:pPr>
            <a:r>
              <a:t>RISK02 [Unrealistic schedule/budget]: Investigate buying-in components.</a:t>
            </a:r>
          </a:p>
          <a:p>
            <a:pPr marL="336075" indent="-336075" defTabSz="896202">
              <a:spcBef>
                <a:spcPts val="400"/>
              </a:spcBef>
              <a:buBlip>
                <a:blip r:embed="rId2"/>
              </a:buBlip>
              <a:defRPr sz="1485"/>
            </a:pPr>
            <a:r>
              <a:t>RISK03 [Wrong functionality]: Involve the stakeholders in the requirements and design phase with surveys.</a:t>
            </a:r>
          </a:p>
          <a:p>
            <a:pPr marL="336075" indent="-336075" defTabSz="896202">
              <a:spcBef>
                <a:spcPts val="400"/>
              </a:spcBef>
              <a:buBlip>
                <a:blip r:embed="rId2"/>
              </a:buBlip>
              <a:defRPr sz="1485"/>
            </a:pPr>
            <a:r>
              <a:t>RISK07 [software development’s time]: Investigate buying-in components; investigate use of a program generator.</a:t>
            </a:r>
          </a:p>
          <a:p>
            <a:pPr marL="336075" indent="-336075" defTabSz="896202">
              <a:spcBef>
                <a:spcPts val="400"/>
              </a:spcBef>
              <a:buBlip>
                <a:blip r:embed="rId2"/>
              </a:buBlip>
              <a:defRPr sz="1485"/>
            </a:pPr>
            <a:r>
              <a:t>RISK08 [Real-time shortfalls]: Overrate application servers resources, or investigate the possibility of buying a higher-performance application server or move the system to an highly scalable platform.</a:t>
            </a:r>
          </a:p>
          <a:p>
            <a:pPr marL="336075" indent="-336075" defTabSz="896202">
              <a:spcBef>
                <a:spcPts val="400"/>
              </a:spcBef>
              <a:buBlip>
                <a:blip r:embed="rId2"/>
              </a:buBlip>
              <a:defRPr sz="1485"/>
            </a:pPr>
            <a:r>
              <a:t>RISK09 [Wrong user interface]: Involve the stakeholders with discussions on the interface design.</a:t>
            </a:r>
          </a:p>
          <a:p>
            <a:pPr marL="336075" indent="-336075" defTabSz="896202">
              <a:spcBef>
                <a:spcPts val="400"/>
              </a:spcBef>
              <a:buBlip>
                <a:blip r:embed="rId2"/>
              </a:buBlip>
              <a:defRPr sz="1485"/>
            </a:pPr>
            <a:r>
              <a:t>RISK10 [Gold plating]: Stakeholders have an active role in the development of the project, in the requirement analysis and design phases as well as in the implementation phase. Activities in this direction may include periodical reviews and meetings, demonstrations, discussions on the interface design and so on.</a:t>
            </a:r>
          </a:p>
          <a:p>
            <a:pPr marL="336075" indent="-336075" defTabSz="896202">
              <a:spcBef>
                <a:spcPts val="400"/>
              </a:spcBef>
              <a:buBlip>
                <a:blip r:embed="rId2"/>
              </a:buBlip>
              <a:defRPr sz="1485"/>
            </a:pPr>
            <a:r>
              <a:t>RISK11 [database’s performance]: Investigate the possibility of buying a higher-performance database or move the system to an highly scalable platform.</a:t>
            </a:r>
          </a:p>
          <a:p>
            <a:pPr marL="336075" indent="-336075" defTabSz="896202">
              <a:spcBef>
                <a:spcPts val="400"/>
              </a:spcBef>
              <a:buBlip>
                <a:blip r:embed="rId2"/>
              </a:buBlip>
              <a:defRPr sz="1485"/>
            </a:pPr>
            <a:r>
              <a:t>RISK13/14 [too few clients and competitors]: Promote our product using some advertising</a:t>
            </a:r>
          </a:p>
        </p:txBody>
      </p:sp>
      <p:sp>
        <p:nvSpPr>
          <p:cNvPr id="359" name="Shape 359"/>
          <p:cNvSpPr/>
          <p:nvPr>
            <p:ph type="sldNum" sz="quarter" idx="4294967295"/>
          </p:nvPr>
        </p:nvSpPr>
        <p:spPr>
          <a:xfrm>
            <a:off x="4440009" y="6337300"/>
            <a:ext cx="26398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Num" sz="quarter" idx="4294967295"/>
          </p:nvPr>
        </p:nvSpPr>
        <p:spPr>
          <a:xfrm>
            <a:off x="4440010" y="6190472"/>
            <a:ext cx="26398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2" name="Shape 362"/>
          <p:cNvSpPr/>
          <p:nvPr>
            <p:ph type="title"/>
          </p:nvPr>
        </p:nvSpPr>
        <p:spPr>
          <a:xfrm>
            <a:off x="685800" y="2101850"/>
            <a:ext cx="7772400" cy="889000"/>
          </a:xfrm>
          <a:prstGeom prst="rect">
            <a:avLst/>
          </a:prstGeom>
        </p:spPr>
        <p:txBody>
          <a:bodyPr/>
          <a:lstStyle>
            <a:lvl1pPr>
              <a:defRPr sz="3200"/>
            </a:lvl1pPr>
          </a:lstStyle>
          <a:p>
            <a:pPr/>
            <a:r>
              <a:t>Questions, doubts, Issues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1698624" y="115887"/>
            <a:ext cx="5678490" cy="838201"/>
          </a:xfrm>
          <a:prstGeom prst="rect">
            <a:avLst/>
          </a:prstGeom>
        </p:spPr>
        <p:txBody>
          <a:bodyPr/>
          <a:lstStyle/>
          <a:p>
            <a:pPr/>
            <a:r>
              <a:t>Domain assumptions (1/2)</a:t>
            </a:r>
          </a:p>
        </p:txBody>
      </p:sp>
      <p:sp>
        <p:nvSpPr>
          <p:cNvPr id="155" name="Shape 155"/>
          <p:cNvSpPr/>
          <p:nvPr>
            <p:ph type="body" idx="1"/>
          </p:nvPr>
        </p:nvSpPr>
        <p:spPr>
          <a:prstGeom prst="rect">
            <a:avLst/>
          </a:prstGeom>
        </p:spPr>
        <p:txBody>
          <a:bodyPr/>
          <a:lstStyle/>
          <a:p>
            <a:pPr>
              <a:buBlip>
                <a:blip r:embed="rId2"/>
              </a:buBlip>
              <a:defRPr sz="1600"/>
            </a:pPr>
            <a:r>
              <a:t>The only payment methods accepted are credit cards (not prepaid).</a:t>
            </a:r>
          </a:p>
          <a:p>
            <a:pPr>
              <a:buBlip>
                <a:blip r:embed="rId2"/>
              </a:buBlip>
              <a:defRPr sz="1600"/>
            </a:pPr>
            <a:r>
              <a:t>The system continues counting the minutes of usage while the car is outside the safe areas, also if it's turned off.</a:t>
            </a:r>
          </a:p>
          <a:p>
            <a:pPr>
              <a:buBlip>
                <a:blip r:embed="rId2"/>
              </a:buBlip>
              <a:defRPr sz="1600"/>
            </a:pPr>
            <a:r>
              <a:t>A user uses a car only if the power remaining in the car's battery is sufficient for his trip.</a:t>
            </a:r>
          </a:p>
          <a:p>
            <a:pPr>
              <a:buBlip>
                <a:blip r:embed="rId2"/>
              </a:buBlip>
              <a:defRPr sz="1600"/>
            </a:pPr>
            <a:r>
              <a:t>There is a CAR HUB CONTROLLER where a </a:t>
            </a:r>
            <a:r>
              <a:rPr i="1" u="sng"/>
              <a:t>supervisor</a:t>
            </a:r>
            <a:r>
              <a:t> can monitor the status of every car and dispatch the </a:t>
            </a:r>
            <a:r>
              <a:rPr i="1" u="sng"/>
              <a:t>recharge on site</a:t>
            </a:r>
            <a:r>
              <a:t> if a car is left with less than 20% battery life remaining and it isn't connected to a power grid. The </a:t>
            </a:r>
            <a:r>
              <a:rPr i="1" u="sng"/>
              <a:t>supervisor</a:t>
            </a:r>
            <a:r>
              <a:t> is also responsible for dispatching the </a:t>
            </a:r>
            <a:r>
              <a:rPr i="1" u="sng"/>
              <a:t>car recovery</a:t>
            </a:r>
            <a:r>
              <a:t> when a car is left outside a safe area for more than 5 hours.</a:t>
            </a:r>
          </a:p>
          <a:p>
            <a:pPr>
              <a:buBlip>
                <a:blip r:embed="rId2"/>
              </a:buBlip>
              <a:defRPr sz="1600"/>
            </a:pPr>
            <a:r>
              <a:t>The cars can be recharged by the users only in the special parking areas with power grid.</a:t>
            </a:r>
          </a:p>
          <a:p>
            <a:pPr>
              <a:buBlip>
                <a:blip r:embed="rId2"/>
              </a:buBlip>
              <a:defRPr sz="1600"/>
            </a:pPr>
            <a:r>
              <a:t>Special parking areas with power grid are a subset of the predefined set of the safe areas.</a:t>
            </a:r>
          </a:p>
          <a:p>
            <a:pPr>
              <a:buBlip>
                <a:blip r:embed="rId2"/>
              </a:buBlip>
              <a:defRPr sz="1600"/>
            </a:pPr>
            <a:r>
              <a:t>When a </a:t>
            </a:r>
            <a:r>
              <a:rPr i="1" u="sng"/>
              <a:t>user</a:t>
            </a:r>
            <a:r>
              <a:t> get into a car, he actually starts using it.</a:t>
            </a:r>
          </a:p>
        </p:txBody>
      </p:sp>
      <p:sp>
        <p:nvSpPr>
          <p:cNvPr id="156" name="Shape 156"/>
          <p:cNvSpPr/>
          <p:nvPr>
            <p:ph type="sldNum" sz="quarter" idx="4294967295"/>
          </p:nvPr>
        </p:nvSpPr>
        <p:spPr>
          <a:xfrm>
            <a:off x="4479968" y="6337300"/>
            <a:ext cx="18406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xfrm>
            <a:off x="1698624" y="115887"/>
            <a:ext cx="5678490" cy="838201"/>
          </a:xfrm>
          <a:prstGeom prst="rect">
            <a:avLst/>
          </a:prstGeom>
        </p:spPr>
        <p:txBody>
          <a:bodyPr/>
          <a:lstStyle/>
          <a:p>
            <a:pPr/>
            <a:r>
              <a:t>Domain assumptions (2/2)</a:t>
            </a:r>
          </a:p>
        </p:txBody>
      </p:sp>
      <p:sp>
        <p:nvSpPr>
          <p:cNvPr id="159" name="Shape 159"/>
          <p:cNvSpPr/>
          <p:nvPr>
            <p:ph type="body" idx="1"/>
          </p:nvPr>
        </p:nvSpPr>
        <p:spPr>
          <a:prstGeom prst="rect">
            <a:avLst/>
          </a:prstGeom>
        </p:spPr>
        <p:txBody>
          <a:bodyPr/>
          <a:lstStyle/>
          <a:p>
            <a:pPr>
              <a:buBlip>
                <a:blip r:embed="rId2"/>
              </a:buBlip>
              <a:defRPr sz="1600"/>
            </a:pPr>
            <a:r>
              <a:t>A </a:t>
            </a:r>
            <a:r>
              <a:rPr i="1" u="sng"/>
              <a:t>user</a:t>
            </a:r>
            <a:r>
              <a:t> finishes using the car when he leaves the car in a safe area.</a:t>
            </a:r>
          </a:p>
          <a:p>
            <a:pPr>
              <a:buBlip>
                <a:blip r:embed="rId2"/>
              </a:buBlip>
              <a:defRPr i="1" sz="1600" u="sng"/>
            </a:pPr>
            <a:r>
              <a:t>Users</a:t>
            </a:r>
            <a:r>
              <a:rPr i="0" u="none"/>
              <a:t> are not permitted to delete a reservation.</a:t>
            </a:r>
          </a:p>
          <a:p>
            <a:pPr>
              <a:buBlip>
                <a:blip r:embed="rId2"/>
              </a:buBlip>
              <a:defRPr sz="1600"/>
            </a:pPr>
            <a:r>
              <a:t>When users get in or exit a car, they close the car's door.</a:t>
            </a:r>
          </a:p>
          <a:p>
            <a:pPr>
              <a:buBlip>
                <a:blip r:embed="rId2"/>
              </a:buBlip>
              <a:defRPr sz="1600"/>
            </a:pPr>
            <a:r>
              <a:t>Users do not leave the car without turning it off.</a:t>
            </a:r>
          </a:p>
          <a:p>
            <a:pPr>
              <a:buBlip>
                <a:blip r:embed="rId2"/>
              </a:buBlip>
              <a:defRPr sz="1600"/>
            </a:pPr>
            <a:r>
              <a:t>The passengers counted to obtain the 10% discount are those who are present in the car at the time of the first ignition.</a:t>
            </a:r>
          </a:p>
          <a:p>
            <a:pPr>
              <a:buBlip>
                <a:blip r:embed="rId2"/>
              </a:buBlip>
              <a:defRPr sz="1600"/>
            </a:pPr>
            <a:r>
              <a:t>The screens on the car show the same info showed on the </a:t>
            </a:r>
            <a:r>
              <a:rPr i="1" u="sng"/>
              <a:t>myReservation</a:t>
            </a:r>
            <a:r>
              <a:t> page of the users' app (duration of the trip, current </a:t>
            </a:r>
            <a:r>
              <a:rPr i="1" u="sng"/>
              <a:t>cost of the trip</a:t>
            </a:r>
            <a:r>
              <a:t>), and a map with the suggested route to take (if the user selected the </a:t>
            </a:r>
            <a:r>
              <a:rPr i="1" u="sng"/>
              <a:t>money saving</a:t>
            </a:r>
            <a:r>
              <a:t> option).</a:t>
            </a:r>
          </a:p>
        </p:txBody>
      </p:sp>
      <p:sp>
        <p:nvSpPr>
          <p:cNvPr id="160" name="Shape 160"/>
          <p:cNvSpPr/>
          <p:nvPr>
            <p:ph type="sldNum" sz="quarter" idx="4294967295"/>
          </p:nvPr>
        </p:nvSpPr>
        <p:spPr>
          <a:xfrm>
            <a:off x="4479968" y="6337300"/>
            <a:ext cx="18406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Num" sz="quarter" idx="4294967295"/>
          </p:nvPr>
        </p:nvSpPr>
        <p:spPr>
          <a:xfrm>
            <a:off x="4479970" y="6190472"/>
            <a:ext cx="184060"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Shape 163"/>
          <p:cNvSpPr/>
          <p:nvPr>
            <p:ph type="title"/>
          </p:nvPr>
        </p:nvSpPr>
        <p:spPr>
          <a:xfrm>
            <a:off x="685800" y="2101850"/>
            <a:ext cx="7772400" cy="889000"/>
          </a:xfrm>
          <a:prstGeom prst="rect">
            <a:avLst/>
          </a:prstGeom>
        </p:spPr>
        <p:txBody>
          <a:bodyPr/>
          <a:lstStyle>
            <a:lvl1pPr>
              <a:defRPr sz="3200"/>
            </a:lvl1pPr>
          </a:lstStyle>
          <a:p>
            <a:pPr/>
            <a:r>
              <a:t>Goals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xfrm>
            <a:off x="1698623" y="115887"/>
            <a:ext cx="5678492" cy="838201"/>
          </a:xfrm>
          <a:prstGeom prst="rect">
            <a:avLst/>
          </a:prstGeom>
        </p:spPr>
        <p:txBody>
          <a:bodyPr/>
          <a:lstStyle/>
          <a:p>
            <a:pPr/>
            <a:r>
              <a:t>Goals (1/2)</a:t>
            </a:r>
          </a:p>
        </p:txBody>
      </p:sp>
      <p:sp>
        <p:nvSpPr>
          <p:cNvPr id="166" name="Shape 166"/>
          <p:cNvSpPr/>
          <p:nvPr>
            <p:ph type="body" idx="1"/>
          </p:nvPr>
        </p:nvSpPr>
        <p:spPr>
          <a:prstGeom prst="rect">
            <a:avLst/>
          </a:prstGeom>
        </p:spPr>
        <p:txBody>
          <a:bodyPr/>
          <a:lstStyle/>
          <a:p>
            <a:pPr>
              <a:lnSpc>
                <a:spcPct val="120000"/>
              </a:lnSpc>
              <a:buBlip>
                <a:blip r:embed="rId2"/>
              </a:buBlip>
              <a:defRPr sz="1600"/>
            </a:pPr>
            <a:r>
              <a:t>G1: Ensure system’s accessibility</a:t>
            </a:r>
          </a:p>
          <a:p>
            <a:pPr>
              <a:lnSpc>
                <a:spcPct val="120000"/>
              </a:lnSpc>
              <a:buBlip>
                <a:blip r:embed="rId2"/>
              </a:buBlip>
              <a:defRPr sz="1600"/>
            </a:pPr>
            <a:r>
              <a:t>G2: Supervisors must be able to check cars’ status</a:t>
            </a:r>
          </a:p>
          <a:p>
            <a:pPr>
              <a:lnSpc>
                <a:spcPct val="120000"/>
              </a:lnSpc>
              <a:buBlip>
                <a:blip r:embed="rId2"/>
              </a:buBlip>
              <a:defRPr sz="1600"/>
            </a:pPr>
            <a:r>
              <a:t>G3: Supervisor should be able to dispatch ”recharge on site” correctly</a:t>
            </a:r>
          </a:p>
          <a:p>
            <a:pPr>
              <a:lnSpc>
                <a:spcPct val="120000"/>
              </a:lnSpc>
              <a:buBlip>
                <a:blip r:embed="rId2"/>
              </a:buBlip>
              <a:defRPr sz="1600"/>
            </a:pPr>
            <a:r>
              <a:t>G4: Supervisor should be able to dispatch ”car recovery” correctly</a:t>
            </a:r>
          </a:p>
          <a:p>
            <a:pPr>
              <a:lnSpc>
                <a:spcPct val="120000"/>
              </a:lnSpc>
              <a:buBlip>
                <a:blip r:embed="rId2"/>
              </a:buBlip>
              <a:defRPr sz="1600"/>
            </a:pPr>
            <a:r>
              <a:t>G5: Guarantee the correctness of each car’s ”availability state”</a:t>
            </a:r>
          </a:p>
          <a:p>
            <a:pPr>
              <a:lnSpc>
                <a:spcPct val="120000"/>
              </a:lnSpc>
              <a:buBlip>
                <a:blip r:embed="rId2"/>
              </a:buBlip>
              <a:defRPr sz="1600"/>
            </a:pPr>
            <a:r>
              <a:t>G6: Allow user to find available cars within a certain distance from a specified place</a:t>
            </a:r>
          </a:p>
        </p:txBody>
      </p:sp>
      <p:sp>
        <p:nvSpPr>
          <p:cNvPr id="167" name="Shape 167"/>
          <p:cNvSpPr/>
          <p:nvPr>
            <p:ph type="sldNum" sz="quarter" idx="4294967295"/>
          </p:nvPr>
        </p:nvSpPr>
        <p:spPr>
          <a:xfrm>
            <a:off x="4479967" y="6337300"/>
            <a:ext cx="18406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xfrm>
            <a:off x="1698623" y="115887"/>
            <a:ext cx="5678492" cy="838201"/>
          </a:xfrm>
          <a:prstGeom prst="rect">
            <a:avLst/>
          </a:prstGeom>
        </p:spPr>
        <p:txBody>
          <a:bodyPr/>
          <a:lstStyle/>
          <a:p>
            <a:pPr/>
            <a:r>
              <a:t>Goals (2/2)</a:t>
            </a:r>
          </a:p>
        </p:txBody>
      </p:sp>
      <p:sp>
        <p:nvSpPr>
          <p:cNvPr id="170" name="Shape 170"/>
          <p:cNvSpPr/>
          <p:nvPr>
            <p:ph type="body" idx="1"/>
          </p:nvPr>
        </p:nvSpPr>
        <p:spPr>
          <a:prstGeom prst="rect">
            <a:avLst/>
          </a:prstGeom>
        </p:spPr>
        <p:txBody>
          <a:bodyPr/>
          <a:lstStyle/>
          <a:p>
            <a:pPr>
              <a:lnSpc>
                <a:spcPct val="120000"/>
              </a:lnSpc>
              <a:buBlip>
                <a:blip r:embed="rId2"/>
              </a:buBlip>
              <a:defRPr sz="1600"/>
            </a:pPr>
            <a:r>
              <a:t>G7: Allow user to reserve a single car</a:t>
            </a:r>
          </a:p>
          <a:p>
            <a:pPr>
              <a:lnSpc>
                <a:spcPct val="120000"/>
              </a:lnSpc>
              <a:buBlip>
                <a:blip r:embed="rId2"/>
              </a:buBlip>
              <a:defRPr sz="1600"/>
            </a:pPr>
            <a:r>
              <a:t>G8: Discourage fake and too long reservation</a:t>
            </a:r>
          </a:p>
          <a:p>
            <a:pPr>
              <a:lnSpc>
                <a:spcPct val="120000"/>
              </a:lnSpc>
              <a:buBlip>
                <a:blip r:embed="rId2"/>
              </a:buBlip>
              <a:defRPr sz="1600"/>
            </a:pPr>
            <a:r>
              <a:t>G9: Allow the user who reserved the car to see information about his reservation</a:t>
            </a:r>
          </a:p>
          <a:p>
            <a:pPr>
              <a:lnSpc>
                <a:spcPct val="120000"/>
              </a:lnSpc>
              <a:buBlip>
                <a:blip r:embed="rId2"/>
              </a:buBlip>
              <a:defRPr sz="1600"/>
            </a:pPr>
            <a:r>
              <a:t>G10: Allow only the user who reserved the car (and his passenger) to access it </a:t>
            </a:r>
          </a:p>
          <a:p>
            <a:pPr>
              <a:lnSpc>
                <a:spcPct val="120000"/>
              </a:lnSpc>
              <a:buBlip>
                <a:blip r:embed="rId2"/>
              </a:buBlip>
              <a:defRPr sz="1600"/>
            </a:pPr>
            <a:r>
              <a:t>G11: Guarantee the correctness of the ”cost of the trip”</a:t>
            </a:r>
          </a:p>
          <a:p>
            <a:pPr>
              <a:lnSpc>
                <a:spcPct val="120000"/>
              </a:lnSpc>
              <a:buBlip>
                <a:blip r:embed="rId2"/>
              </a:buBlip>
              <a:defRPr sz="1600"/>
            </a:pPr>
            <a:r>
              <a:t>G12: Guarantee the correctness of the ”virtuousness coefficient”</a:t>
            </a:r>
          </a:p>
          <a:p>
            <a:pPr>
              <a:lnSpc>
                <a:spcPct val="120000"/>
              </a:lnSpc>
              <a:buBlip>
                <a:blip r:embed="rId2"/>
              </a:buBlip>
              <a:defRPr sz="1600"/>
            </a:pPr>
            <a:r>
              <a:t>G13: Guarantee the correctness and the payment of the final bill</a:t>
            </a:r>
          </a:p>
          <a:p>
            <a:pPr>
              <a:lnSpc>
                <a:spcPct val="120000"/>
              </a:lnSpc>
              <a:buBlip>
                <a:blip r:embed="rId2"/>
              </a:buBlip>
              <a:defRPr sz="1600"/>
            </a:pPr>
            <a:r>
              <a:t>G14: Support the users saving money</a:t>
            </a:r>
          </a:p>
        </p:txBody>
      </p:sp>
      <p:sp>
        <p:nvSpPr>
          <p:cNvPr id="171" name="Shape 171"/>
          <p:cNvSpPr/>
          <p:nvPr>
            <p:ph type="sldNum" sz="quarter" idx="4294967295"/>
          </p:nvPr>
        </p:nvSpPr>
        <p:spPr>
          <a:xfrm>
            <a:off x="4479970" y="6337300"/>
            <a:ext cx="184060" cy="269238"/>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5.1 - Program design_2">
  <a:themeElements>
    <a:clrScheme name="5.1 - Program design_2">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5.1 - Program design_2">
      <a:majorFont>
        <a:latin typeface="Helvetica"/>
        <a:ea typeface="Helvetica"/>
        <a:cs typeface="Helvetica"/>
      </a:majorFont>
      <a:minorFont>
        <a:latin typeface="Times New Roman"/>
        <a:ea typeface="Times New Roman"/>
        <a:cs typeface="Times New Roman"/>
      </a:minorFont>
    </a:fontScheme>
    <a:fmtScheme name="5.1 - Program design_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